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730" y="-10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13F35-28C3-4FB4-BE3F-3996D970AF33}"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DB773-7DEF-4103-854D-F0D84F43C908}" type="slidenum">
              <a:rPr lang="en-US" smtClean="0"/>
              <a:t>‹#›</a:t>
            </a:fld>
            <a:endParaRPr lang="en-US"/>
          </a:p>
        </p:txBody>
      </p:sp>
    </p:spTree>
    <p:extLst>
      <p:ext uri="{BB962C8B-B14F-4D97-AF65-F5344CB8AC3E}">
        <p14:creationId xmlns:p14="http://schemas.microsoft.com/office/powerpoint/2010/main" val="297200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13F35-28C3-4FB4-BE3F-3996D970AF33}"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DB773-7DEF-4103-854D-F0D84F43C908}" type="slidenum">
              <a:rPr lang="en-US" smtClean="0"/>
              <a:t>‹#›</a:t>
            </a:fld>
            <a:endParaRPr lang="en-US"/>
          </a:p>
        </p:txBody>
      </p:sp>
    </p:spTree>
    <p:extLst>
      <p:ext uri="{BB962C8B-B14F-4D97-AF65-F5344CB8AC3E}">
        <p14:creationId xmlns:p14="http://schemas.microsoft.com/office/powerpoint/2010/main" val="378178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13F35-28C3-4FB4-BE3F-3996D970AF33}"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DB773-7DEF-4103-854D-F0D84F43C908}" type="slidenum">
              <a:rPr lang="en-US" smtClean="0"/>
              <a:t>‹#›</a:t>
            </a:fld>
            <a:endParaRPr lang="en-US"/>
          </a:p>
        </p:txBody>
      </p:sp>
    </p:spTree>
    <p:extLst>
      <p:ext uri="{BB962C8B-B14F-4D97-AF65-F5344CB8AC3E}">
        <p14:creationId xmlns:p14="http://schemas.microsoft.com/office/powerpoint/2010/main" val="86894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13F35-28C3-4FB4-BE3F-3996D970AF33}"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DB773-7DEF-4103-854D-F0D84F43C908}" type="slidenum">
              <a:rPr lang="en-US" smtClean="0"/>
              <a:t>‹#›</a:t>
            </a:fld>
            <a:endParaRPr lang="en-US"/>
          </a:p>
        </p:txBody>
      </p:sp>
    </p:spTree>
    <p:extLst>
      <p:ext uri="{BB962C8B-B14F-4D97-AF65-F5344CB8AC3E}">
        <p14:creationId xmlns:p14="http://schemas.microsoft.com/office/powerpoint/2010/main" val="241529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13F35-28C3-4FB4-BE3F-3996D970AF33}"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DB773-7DEF-4103-854D-F0D84F43C908}" type="slidenum">
              <a:rPr lang="en-US" smtClean="0"/>
              <a:t>‹#›</a:t>
            </a:fld>
            <a:endParaRPr lang="en-US"/>
          </a:p>
        </p:txBody>
      </p:sp>
    </p:spTree>
    <p:extLst>
      <p:ext uri="{BB962C8B-B14F-4D97-AF65-F5344CB8AC3E}">
        <p14:creationId xmlns:p14="http://schemas.microsoft.com/office/powerpoint/2010/main" val="335894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13F35-28C3-4FB4-BE3F-3996D970AF33}"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DB773-7DEF-4103-854D-F0D84F43C908}" type="slidenum">
              <a:rPr lang="en-US" smtClean="0"/>
              <a:t>‹#›</a:t>
            </a:fld>
            <a:endParaRPr lang="en-US"/>
          </a:p>
        </p:txBody>
      </p:sp>
    </p:spTree>
    <p:extLst>
      <p:ext uri="{BB962C8B-B14F-4D97-AF65-F5344CB8AC3E}">
        <p14:creationId xmlns:p14="http://schemas.microsoft.com/office/powerpoint/2010/main" val="286062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13F35-28C3-4FB4-BE3F-3996D970AF33}" type="datetimeFigureOut">
              <a:rPr lang="en-US" smtClean="0"/>
              <a:t>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DB773-7DEF-4103-854D-F0D84F43C908}" type="slidenum">
              <a:rPr lang="en-US" smtClean="0"/>
              <a:t>‹#›</a:t>
            </a:fld>
            <a:endParaRPr lang="en-US"/>
          </a:p>
        </p:txBody>
      </p:sp>
    </p:spTree>
    <p:extLst>
      <p:ext uri="{BB962C8B-B14F-4D97-AF65-F5344CB8AC3E}">
        <p14:creationId xmlns:p14="http://schemas.microsoft.com/office/powerpoint/2010/main" val="142165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13F35-28C3-4FB4-BE3F-3996D970AF33}" type="datetimeFigureOut">
              <a:rPr lang="en-US" smtClean="0"/>
              <a:t>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DB773-7DEF-4103-854D-F0D84F43C908}" type="slidenum">
              <a:rPr lang="en-US" smtClean="0"/>
              <a:t>‹#›</a:t>
            </a:fld>
            <a:endParaRPr lang="en-US"/>
          </a:p>
        </p:txBody>
      </p:sp>
    </p:spTree>
    <p:extLst>
      <p:ext uri="{BB962C8B-B14F-4D97-AF65-F5344CB8AC3E}">
        <p14:creationId xmlns:p14="http://schemas.microsoft.com/office/powerpoint/2010/main" val="147061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13F35-28C3-4FB4-BE3F-3996D970AF33}" type="datetimeFigureOut">
              <a:rPr lang="en-US" smtClean="0"/>
              <a:t>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DB773-7DEF-4103-854D-F0D84F43C908}" type="slidenum">
              <a:rPr lang="en-US" smtClean="0"/>
              <a:t>‹#›</a:t>
            </a:fld>
            <a:endParaRPr lang="en-US"/>
          </a:p>
        </p:txBody>
      </p:sp>
    </p:spTree>
    <p:extLst>
      <p:ext uri="{BB962C8B-B14F-4D97-AF65-F5344CB8AC3E}">
        <p14:creationId xmlns:p14="http://schemas.microsoft.com/office/powerpoint/2010/main" val="372778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13F35-28C3-4FB4-BE3F-3996D970AF33}"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DB773-7DEF-4103-854D-F0D84F43C908}" type="slidenum">
              <a:rPr lang="en-US" smtClean="0"/>
              <a:t>‹#›</a:t>
            </a:fld>
            <a:endParaRPr lang="en-US"/>
          </a:p>
        </p:txBody>
      </p:sp>
    </p:spTree>
    <p:extLst>
      <p:ext uri="{BB962C8B-B14F-4D97-AF65-F5344CB8AC3E}">
        <p14:creationId xmlns:p14="http://schemas.microsoft.com/office/powerpoint/2010/main" val="296699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13F35-28C3-4FB4-BE3F-3996D970AF33}"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DB773-7DEF-4103-854D-F0D84F43C908}" type="slidenum">
              <a:rPr lang="en-US" smtClean="0"/>
              <a:t>‹#›</a:t>
            </a:fld>
            <a:endParaRPr lang="en-US"/>
          </a:p>
        </p:txBody>
      </p:sp>
    </p:spTree>
    <p:extLst>
      <p:ext uri="{BB962C8B-B14F-4D97-AF65-F5344CB8AC3E}">
        <p14:creationId xmlns:p14="http://schemas.microsoft.com/office/powerpoint/2010/main" val="3828305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13F35-28C3-4FB4-BE3F-3996D970AF33}" type="datetimeFigureOut">
              <a:rPr lang="en-US" smtClean="0"/>
              <a:t>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DB773-7DEF-4103-854D-F0D84F43C908}" type="slidenum">
              <a:rPr lang="en-US" smtClean="0"/>
              <a:t>‹#›</a:t>
            </a:fld>
            <a:endParaRPr lang="en-US"/>
          </a:p>
        </p:txBody>
      </p:sp>
    </p:spTree>
    <p:extLst>
      <p:ext uri="{BB962C8B-B14F-4D97-AF65-F5344CB8AC3E}">
        <p14:creationId xmlns:p14="http://schemas.microsoft.com/office/powerpoint/2010/main" val="3910778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766722091"/>
              </p:ext>
            </p:extLst>
          </p:nvPr>
        </p:nvGraphicFramePr>
        <p:xfrm>
          <a:off x="289242" y="2895600"/>
          <a:ext cx="3993516" cy="2611374"/>
        </p:xfrm>
        <a:graphic>
          <a:graphicData uri="http://schemas.openxmlformats.org/drawingml/2006/table">
            <a:tbl>
              <a:tblPr firstRow="1" firstCol="1" bandRow="1"/>
              <a:tblGrid>
                <a:gridCol w="967447"/>
                <a:gridCol w="3026069"/>
              </a:tblGrid>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Today’s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Leah and Rachel</a:t>
                      </a:r>
                    </a:p>
                    <a:p>
                      <a:pPr marL="0" marR="0" algn="ctr">
                        <a:lnSpc>
                          <a:spcPct val="115000"/>
                        </a:lnSpc>
                        <a:spcBef>
                          <a:spcPts val="0"/>
                        </a:spcBef>
                        <a:spcAft>
                          <a:spcPts val="0"/>
                        </a:spcAft>
                      </a:pPr>
                      <a:r>
                        <a:rPr lang="en-US" sz="1100" dirty="0" smtClean="0">
                          <a:effectLst/>
                          <a:latin typeface="Calibri"/>
                          <a:ea typeface="Calibri"/>
                          <a:cs typeface="Times New Roman"/>
                        </a:rPr>
                        <a:t>Genesis</a:t>
                      </a:r>
                      <a:r>
                        <a:rPr lang="en-US" sz="1100" baseline="0" dirty="0" smtClean="0">
                          <a:effectLst/>
                          <a:latin typeface="Calibri"/>
                          <a:ea typeface="Calibri"/>
                          <a:cs typeface="Times New Roman"/>
                        </a:rPr>
                        <a:t> 29</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759">
                <a:tc>
                  <a:txBody>
                    <a:bodyPr/>
                    <a:lstStyle/>
                    <a:p>
                      <a:pPr marL="0" marR="0">
                        <a:lnSpc>
                          <a:spcPct val="115000"/>
                        </a:lnSpc>
                        <a:spcBef>
                          <a:spcPts val="0"/>
                        </a:spcBef>
                        <a:spcAft>
                          <a:spcPts val="0"/>
                        </a:spcAft>
                      </a:pPr>
                      <a:r>
                        <a:rPr lang="en-US" sz="1200" b="1" dirty="0">
                          <a:effectLst/>
                          <a:latin typeface="Calibri"/>
                          <a:ea typeface="Calibri"/>
                          <a:cs typeface="Times New Roman"/>
                        </a:rPr>
                        <a:t>Questions for Review</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Who were Jacob’s wives?</a:t>
                      </a:r>
                      <a:r>
                        <a:rPr lang="en-US" sz="1100" i="1" dirty="0" smtClean="0">
                          <a:effectLst/>
                          <a:latin typeface="Calibri"/>
                          <a:ea typeface="Calibri"/>
                          <a:cs typeface="Times New Roman"/>
                        </a:rPr>
                        <a:t> Leah and Rachel</a:t>
                      </a:r>
                    </a:p>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Who was his favorite? </a:t>
                      </a:r>
                      <a:r>
                        <a:rPr lang="en-US" sz="1100" i="1" dirty="0" smtClean="0">
                          <a:effectLst/>
                          <a:latin typeface="Calibri"/>
                          <a:ea typeface="Calibri"/>
                          <a:cs typeface="Times New Roman"/>
                        </a:rPr>
                        <a:t>Rachel</a:t>
                      </a:r>
                    </a:p>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How long did Jacob have to work for Laban for his wife, Rachel? </a:t>
                      </a:r>
                      <a:r>
                        <a:rPr lang="en-US" sz="1100" i="1" dirty="0" smtClean="0">
                          <a:effectLst/>
                          <a:latin typeface="Calibri"/>
                          <a:ea typeface="Calibri"/>
                          <a:cs typeface="Times New Roman"/>
                        </a:rPr>
                        <a:t>Fourteen years</a:t>
                      </a:r>
                    </a:p>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Does</a:t>
                      </a:r>
                      <a:r>
                        <a:rPr lang="en-US" sz="1100" i="0" baseline="0" dirty="0" smtClean="0">
                          <a:effectLst/>
                          <a:latin typeface="Calibri"/>
                          <a:ea typeface="Calibri"/>
                          <a:cs typeface="Times New Roman"/>
                        </a:rPr>
                        <a:t> God want men to have two wives?</a:t>
                      </a:r>
                      <a:r>
                        <a:rPr lang="en-US" sz="1100" i="0" baseline="0" dirty="0">
                          <a:effectLst/>
                          <a:latin typeface="Calibri"/>
                          <a:ea typeface="Calibri"/>
                          <a:cs typeface="Times New Roman"/>
                        </a:rPr>
                        <a:t> </a:t>
                      </a:r>
                      <a:r>
                        <a:rPr lang="en-US" sz="1100" i="1" baseline="0" dirty="0" smtClean="0">
                          <a:effectLst/>
                          <a:latin typeface="Calibri"/>
                          <a:ea typeface="Calibri"/>
                          <a:cs typeface="Times New Roman"/>
                        </a:rPr>
                        <a:t>No, God intended for one man to be married to one woman.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Memory Work</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Books of the Bible</a:t>
                      </a:r>
                    </a:p>
                    <a:p>
                      <a:pPr marL="0" marR="0" algn="ctr">
                        <a:lnSpc>
                          <a:spcPct val="115000"/>
                        </a:lnSpc>
                        <a:spcBef>
                          <a:spcPts val="0"/>
                        </a:spcBef>
                        <a:spcAft>
                          <a:spcPts val="0"/>
                        </a:spcAft>
                      </a:pPr>
                      <a:r>
                        <a:rPr lang="en-US" sz="1100" dirty="0" smtClean="0">
                          <a:effectLst/>
                          <a:latin typeface="Calibri"/>
                          <a:ea typeface="Calibri"/>
                          <a:cs typeface="Times New Roman"/>
                        </a:rPr>
                        <a:t>Deuteronomy 6:5</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85">
                <a:tc>
                  <a:txBody>
                    <a:bodyPr/>
                    <a:lstStyle/>
                    <a:p>
                      <a:pPr marL="0" marR="0">
                        <a:lnSpc>
                          <a:spcPct val="115000"/>
                        </a:lnSpc>
                        <a:spcBef>
                          <a:spcPts val="0"/>
                        </a:spcBef>
                        <a:spcAft>
                          <a:spcPts val="0"/>
                        </a:spcAft>
                      </a:pPr>
                      <a:r>
                        <a:rPr lang="en-US" sz="1200" b="1" dirty="0">
                          <a:effectLst/>
                          <a:latin typeface="Calibri"/>
                          <a:ea typeface="Calibri"/>
                          <a:cs typeface="Times New Roman"/>
                        </a:rPr>
                        <a:t>Next Week’s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12 Sons of Jacob/ Agreement of Jacob and Laban</a:t>
                      </a:r>
                    </a:p>
                    <a:p>
                      <a:pPr marL="0" marR="0" algn="ctr">
                        <a:lnSpc>
                          <a:spcPct val="115000"/>
                        </a:lnSpc>
                        <a:spcBef>
                          <a:spcPts val="0"/>
                        </a:spcBef>
                        <a:spcAft>
                          <a:spcPts val="0"/>
                        </a:spcAft>
                      </a:pPr>
                      <a:r>
                        <a:rPr lang="en-US" sz="1100" smtClean="0">
                          <a:effectLst/>
                          <a:latin typeface="Calibri"/>
                          <a:ea typeface="Calibri"/>
                          <a:cs typeface="Times New Roman"/>
                        </a:rPr>
                        <a:t>Genesis</a:t>
                      </a:r>
                      <a:r>
                        <a:rPr lang="en-US" sz="1100" baseline="0" smtClean="0">
                          <a:effectLst/>
                          <a:latin typeface="Calibri"/>
                          <a:ea typeface="Calibri"/>
                          <a:cs typeface="Times New Roman"/>
                        </a:rPr>
                        <a:t> 29:1-30:24</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457200" y="228600"/>
            <a:ext cx="36576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Booneville Church of Christ 4 Year Old Bible Class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Quarter 2, Lesson 1</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4" descr="http://kilwinningoldparish.co.uk/wp-content/uploads/2016/02/children-reading-bible-4127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862" y="1371600"/>
            <a:ext cx="14382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eremy\Documents\My Dropbox\Curriculum\Activity Pages\Y1\Y1Q2P2a_Page_2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92" t="12618" r="12880" b="6661"/>
          <a:stretch/>
        </p:blipFill>
        <p:spPr bwMode="auto">
          <a:xfrm>
            <a:off x="4724400" y="609600"/>
            <a:ext cx="4204455" cy="598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527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729956890"/>
              </p:ext>
            </p:extLst>
          </p:nvPr>
        </p:nvGraphicFramePr>
        <p:xfrm>
          <a:off x="289242" y="2895600"/>
          <a:ext cx="3993516" cy="3275965"/>
        </p:xfrm>
        <a:graphic>
          <a:graphicData uri="http://schemas.openxmlformats.org/drawingml/2006/table">
            <a:tbl>
              <a:tblPr firstRow="1" firstCol="1" bandRow="1"/>
              <a:tblGrid>
                <a:gridCol w="967447"/>
                <a:gridCol w="3026069"/>
              </a:tblGrid>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Today’s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Plagues 1-9</a:t>
                      </a:r>
                    </a:p>
                    <a:p>
                      <a:pPr marL="0" marR="0" algn="ctr">
                        <a:lnSpc>
                          <a:spcPct val="115000"/>
                        </a:lnSpc>
                        <a:spcBef>
                          <a:spcPts val="0"/>
                        </a:spcBef>
                        <a:spcAft>
                          <a:spcPts val="0"/>
                        </a:spcAft>
                      </a:pPr>
                      <a:r>
                        <a:rPr lang="en-US" sz="1100" dirty="0" smtClean="0">
                          <a:effectLst/>
                          <a:latin typeface="+mn-lt"/>
                          <a:ea typeface="Calibri"/>
                          <a:cs typeface="Times New Roman"/>
                        </a:rPr>
                        <a:t>Exodus 4:27-11:10</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05">
                <a:tc>
                  <a:txBody>
                    <a:bodyPr/>
                    <a:lstStyle/>
                    <a:p>
                      <a:pPr marL="0" marR="0">
                        <a:lnSpc>
                          <a:spcPct val="115000"/>
                        </a:lnSpc>
                        <a:spcBef>
                          <a:spcPts val="0"/>
                        </a:spcBef>
                        <a:spcAft>
                          <a:spcPts val="0"/>
                        </a:spcAft>
                      </a:pPr>
                      <a:r>
                        <a:rPr lang="en-US" sz="1200" b="1" dirty="0">
                          <a:effectLst/>
                          <a:latin typeface="Calibri"/>
                          <a:ea typeface="Calibri"/>
                          <a:cs typeface="Times New Roman"/>
                        </a:rPr>
                        <a:t>Bible Words We Learned</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i="0" dirty="0" smtClean="0">
                          <a:effectLst/>
                          <a:latin typeface="Calibri"/>
                          <a:ea typeface="Calibri"/>
                          <a:cs typeface="Times New Roman"/>
                        </a:rPr>
                        <a:t>Boil</a:t>
                      </a:r>
                      <a:r>
                        <a:rPr lang="en-US" sz="1100" i="1" dirty="0" smtClean="0">
                          <a:effectLst/>
                          <a:latin typeface="Calibri"/>
                          <a:ea typeface="Calibri"/>
                          <a:cs typeface="Times New Roman"/>
                        </a:rPr>
                        <a:t> – A red</a:t>
                      </a:r>
                      <a:r>
                        <a:rPr lang="en-US" sz="1100" i="1" baseline="0" dirty="0" smtClean="0">
                          <a:effectLst/>
                          <a:latin typeface="Calibri"/>
                          <a:ea typeface="Calibri"/>
                          <a:cs typeface="Times New Roman"/>
                        </a:rPr>
                        <a:t> swollen sore on the skin</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759">
                <a:tc>
                  <a:txBody>
                    <a:bodyPr/>
                    <a:lstStyle/>
                    <a:p>
                      <a:pPr marL="0" marR="0">
                        <a:lnSpc>
                          <a:spcPct val="115000"/>
                        </a:lnSpc>
                        <a:spcBef>
                          <a:spcPts val="0"/>
                        </a:spcBef>
                        <a:spcAft>
                          <a:spcPts val="0"/>
                        </a:spcAft>
                      </a:pPr>
                      <a:r>
                        <a:rPr lang="en-US" sz="1200" b="1" dirty="0">
                          <a:effectLst/>
                          <a:latin typeface="Calibri"/>
                          <a:ea typeface="Calibri"/>
                          <a:cs typeface="Times New Roman"/>
                        </a:rPr>
                        <a:t>Questions for Review</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Why did Pharaoh not listen</a:t>
                      </a:r>
                      <a:r>
                        <a:rPr lang="en-US" sz="1100" i="0" baseline="0" dirty="0" smtClean="0">
                          <a:effectLst/>
                          <a:latin typeface="Calibri"/>
                          <a:ea typeface="Calibri"/>
                          <a:cs typeface="Times New Roman"/>
                        </a:rPr>
                        <a:t> to Moses and Aaron? </a:t>
                      </a:r>
                      <a:r>
                        <a:rPr lang="en-US" sz="1100" i="1" baseline="0" dirty="0" smtClean="0">
                          <a:effectLst/>
                          <a:latin typeface="Calibri"/>
                          <a:ea typeface="Calibri"/>
                          <a:cs typeface="Times New Roman"/>
                        </a:rPr>
                        <a:t>He did not believe in the true God.</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Review Plagues 1-9   (</a:t>
                      </a:r>
                      <a:r>
                        <a:rPr lang="en-US" sz="1100" i="1" baseline="0" dirty="0" smtClean="0">
                          <a:effectLst/>
                          <a:latin typeface="Calibri"/>
                          <a:ea typeface="Calibri"/>
                          <a:cs typeface="Times New Roman"/>
                        </a:rPr>
                        <a:t>1)Water to Blood (2) Frogs (3) Lice (4) Flies      (5) Death of livestock (6) Boils (7) Hail (8) Locusts (9) Darkness</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Did Pharaoh let the people go after 9 plagues? </a:t>
                      </a:r>
                      <a:r>
                        <a:rPr lang="en-US" sz="1100" i="1" baseline="0" dirty="0" smtClean="0">
                          <a:effectLst/>
                          <a:latin typeface="Calibri"/>
                          <a:ea typeface="Calibri"/>
                          <a:cs typeface="Times New Roman"/>
                        </a:rPr>
                        <a:t>No. </a:t>
                      </a:r>
                    </a:p>
                    <a:p>
                      <a:pPr marL="228600" marR="0" indent="-228600">
                        <a:lnSpc>
                          <a:spcPct val="115000"/>
                        </a:lnSpc>
                        <a:spcBef>
                          <a:spcPts val="0"/>
                        </a:spcBef>
                        <a:spcAft>
                          <a:spcPts val="0"/>
                        </a:spcAft>
                        <a:buAutoNum type="arabicParenBoth"/>
                      </a:pP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Memory Work</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Books of the Bible</a:t>
                      </a:r>
                    </a:p>
                    <a:p>
                      <a:pPr marL="0" marR="0" algn="ctr">
                        <a:lnSpc>
                          <a:spcPct val="115000"/>
                        </a:lnSpc>
                        <a:spcBef>
                          <a:spcPts val="0"/>
                        </a:spcBef>
                        <a:spcAft>
                          <a:spcPts val="0"/>
                        </a:spcAft>
                      </a:pPr>
                      <a:r>
                        <a:rPr lang="en-US" sz="1100" dirty="0" smtClean="0">
                          <a:effectLst/>
                          <a:latin typeface="+mn-lt"/>
                          <a:ea typeface="Calibri"/>
                          <a:cs typeface="Times New Roman"/>
                        </a:rPr>
                        <a:t>Deuteronomy 6:5</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85">
                <a:tc>
                  <a:txBody>
                    <a:bodyPr/>
                    <a:lstStyle/>
                    <a:p>
                      <a:pPr marL="0" marR="0">
                        <a:lnSpc>
                          <a:spcPct val="115000"/>
                        </a:lnSpc>
                        <a:spcBef>
                          <a:spcPts val="0"/>
                        </a:spcBef>
                        <a:spcAft>
                          <a:spcPts val="0"/>
                        </a:spcAft>
                      </a:pPr>
                      <a:r>
                        <a:rPr lang="en-US" sz="1200" b="1" dirty="0">
                          <a:effectLst/>
                          <a:latin typeface="Calibri"/>
                          <a:ea typeface="Calibri"/>
                          <a:cs typeface="Times New Roman"/>
                        </a:rPr>
                        <a:t>Next Week’s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Passover</a:t>
                      </a:r>
                      <a:r>
                        <a:rPr lang="en-US" sz="1100" baseline="0" dirty="0" smtClean="0">
                          <a:effectLst/>
                          <a:latin typeface="Calibri"/>
                          <a:ea typeface="Calibri"/>
                          <a:cs typeface="Times New Roman"/>
                        </a:rPr>
                        <a:t> and Exodus</a:t>
                      </a:r>
                    </a:p>
                    <a:p>
                      <a:pPr marL="0" marR="0" algn="ctr">
                        <a:lnSpc>
                          <a:spcPct val="115000"/>
                        </a:lnSpc>
                        <a:spcBef>
                          <a:spcPts val="0"/>
                        </a:spcBef>
                        <a:spcAft>
                          <a:spcPts val="0"/>
                        </a:spcAft>
                      </a:pPr>
                      <a:r>
                        <a:rPr lang="en-US" sz="1100" baseline="0" dirty="0" smtClean="0">
                          <a:effectLst/>
                          <a:latin typeface="Calibri"/>
                          <a:ea typeface="Calibri"/>
                          <a:cs typeface="Times New Roman"/>
                        </a:rPr>
                        <a:t>Exodus 11-15</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457200" y="228600"/>
            <a:ext cx="36576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Booneville Church of Christ 4 Year Old Bible Class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Quarter 2, Lesson 10</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4" descr="http://kilwinningoldparish.co.uk/wp-content/uploads/2016/02/children-reading-bible-4127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862" y="1371600"/>
            <a:ext cx="14382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eremy\Documents\My Dropbox\Curriculum\Activity Pages\Y2\Y2Q1P2a_Page_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233" b="9940"/>
          <a:stretch/>
        </p:blipFill>
        <p:spPr bwMode="auto">
          <a:xfrm>
            <a:off x="4366453" y="1367051"/>
            <a:ext cx="4721819" cy="481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78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67797235"/>
              </p:ext>
            </p:extLst>
          </p:nvPr>
        </p:nvGraphicFramePr>
        <p:xfrm>
          <a:off x="289242" y="2489080"/>
          <a:ext cx="3993516" cy="4239895"/>
        </p:xfrm>
        <a:graphic>
          <a:graphicData uri="http://schemas.openxmlformats.org/drawingml/2006/table">
            <a:tbl>
              <a:tblPr firstRow="1" firstCol="1" bandRow="1"/>
              <a:tblGrid>
                <a:gridCol w="967447"/>
                <a:gridCol w="3026069"/>
              </a:tblGrid>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Today’s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Passover</a:t>
                      </a:r>
                      <a:r>
                        <a:rPr lang="en-US" sz="1100" baseline="0" dirty="0" smtClean="0">
                          <a:effectLst/>
                          <a:latin typeface="+mn-lt"/>
                          <a:ea typeface="Calibri"/>
                          <a:cs typeface="Times New Roman"/>
                        </a:rPr>
                        <a:t> and Exodus</a:t>
                      </a:r>
                    </a:p>
                    <a:p>
                      <a:pPr marL="0" marR="0" algn="ctr">
                        <a:lnSpc>
                          <a:spcPct val="115000"/>
                        </a:lnSpc>
                        <a:spcBef>
                          <a:spcPts val="0"/>
                        </a:spcBef>
                        <a:spcAft>
                          <a:spcPts val="0"/>
                        </a:spcAft>
                      </a:pPr>
                      <a:r>
                        <a:rPr lang="en-US" sz="1100" baseline="0" dirty="0" smtClean="0">
                          <a:effectLst/>
                          <a:latin typeface="+mn-lt"/>
                          <a:ea typeface="Calibri"/>
                          <a:cs typeface="Times New Roman"/>
                        </a:rPr>
                        <a:t>Exodus 11-15</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05">
                <a:tc>
                  <a:txBody>
                    <a:bodyPr/>
                    <a:lstStyle/>
                    <a:p>
                      <a:pPr marL="0" marR="0">
                        <a:lnSpc>
                          <a:spcPct val="115000"/>
                        </a:lnSpc>
                        <a:spcBef>
                          <a:spcPts val="0"/>
                        </a:spcBef>
                        <a:spcAft>
                          <a:spcPts val="0"/>
                        </a:spcAft>
                      </a:pPr>
                      <a:r>
                        <a:rPr lang="en-US" sz="1200" b="1" dirty="0">
                          <a:effectLst/>
                          <a:latin typeface="Calibri"/>
                          <a:ea typeface="Calibri"/>
                          <a:cs typeface="Times New Roman"/>
                        </a:rPr>
                        <a:t>Bible Words We Learned</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i="0" dirty="0" smtClean="0">
                          <a:effectLst/>
                          <a:latin typeface="Calibri"/>
                          <a:ea typeface="Calibri"/>
                          <a:cs typeface="Times New Roman"/>
                        </a:rPr>
                        <a:t>Passover</a:t>
                      </a:r>
                      <a:r>
                        <a:rPr lang="en-US" sz="1100" i="1" dirty="0" smtClean="0">
                          <a:effectLst/>
                          <a:latin typeface="Calibri"/>
                          <a:ea typeface="Calibri"/>
                          <a:cs typeface="Times New Roman"/>
                        </a:rPr>
                        <a:t> – The</a:t>
                      </a:r>
                      <a:r>
                        <a:rPr lang="en-US" sz="1100" i="1" baseline="0" dirty="0" smtClean="0">
                          <a:effectLst/>
                          <a:latin typeface="Calibri"/>
                          <a:ea typeface="Calibri"/>
                          <a:cs typeface="Times New Roman"/>
                        </a:rPr>
                        <a:t> time God passed over the houses of all who obeyed him in Egypt.</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759">
                <a:tc>
                  <a:txBody>
                    <a:bodyPr/>
                    <a:lstStyle/>
                    <a:p>
                      <a:pPr marL="0" marR="0">
                        <a:lnSpc>
                          <a:spcPct val="115000"/>
                        </a:lnSpc>
                        <a:spcBef>
                          <a:spcPts val="0"/>
                        </a:spcBef>
                        <a:spcAft>
                          <a:spcPts val="0"/>
                        </a:spcAft>
                      </a:pPr>
                      <a:r>
                        <a:rPr lang="en-US" sz="1200" b="1" dirty="0">
                          <a:effectLst/>
                          <a:latin typeface="Calibri"/>
                          <a:ea typeface="Calibri"/>
                          <a:cs typeface="Times New Roman"/>
                        </a:rPr>
                        <a:t>Questions for Review</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What was the tenth plague? </a:t>
                      </a:r>
                      <a:r>
                        <a:rPr lang="en-US" sz="1100" i="1" dirty="0" smtClean="0">
                          <a:effectLst/>
                          <a:latin typeface="Calibri"/>
                          <a:ea typeface="Calibri"/>
                          <a:cs typeface="Times New Roman"/>
                        </a:rPr>
                        <a:t>The death of the firstborn</a:t>
                      </a:r>
                    </a:p>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Why did the firstborn of the Hebrews not die? </a:t>
                      </a:r>
                      <a:r>
                        <a:rPr lang="en-US" sz="1100" i="1" dirty="0" smtClean="0">
                          <a:effectLst/>
                          <a:latin typeface="Calibri"/>
                          <a:ea typeface="Calibri"/>
                          <a:cs typeface="Times New Roman"/>
                        </a:rPr>
                        <a:t>They obeyed</a:t>
                      </a:r>
                      <a:r>
                        <a:rPr lang="en-US" sz="1100" i="1" baseline="0" dirty="0" smtClean="0">
                          <a:effectLst/>
                          <a:latin typeface="Calibri"/>
                          <a:ea typeface="Calibri"/>
                          <a:cs typeface="Times New Roman"/>
                        </a:rPr>
                        <a:t> God by putting blood on the doorframe of their houses. </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Did Pharaoh finally let the Hebrews go? </a:t>
                      </a:r>
                      <a:r>
                        <a:rPr lang="en-US" sz="1100" i="1" baseline="0" dirty="0" smtClean="0">
                          <a:effectLst/>
                          <a:latin typeface="Calibri"/>
                          <a:ea typeface="Calibri"/>
                          <a:cs typeface="Times New Roman"/>
                        </a:rPr>
                        <a:t>Yes</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What did Pharaoh do when he changed his mind? </a:t>
                      </a:r>
                      <a:r>
                        <a:rPr lang="en-US" sz="1100" i="1" baseline="0" dirty="0" smtClean="0">
                          <a:effectLst/>
                          <a:latin typeface="Calibri"/>
                          <a:ea typeface="Calibri"/>
                          <a:cs typeface="Times New Roman"/>
                        </a:rPr>
                        <a:t>He sent the Egyptian army after the Israelites in the desert.</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How did God save the Israelites from Pharaoh’s army?</a:t>
                      </a:r>
                      <a:r>
                        <a:rPr lang="en-US" sz="1100" i="1" baseline="0" dirty="0" smtClean="0">
                          <a:effectLst/>
                          <a:latin typeface="Calibri"/>
                          <a:ea typeface="Calibri"/>
                          <a:cs typeface="Times New Roman"/>
                        </a:rPr>
                        <a:t> He parted the Red Sea for the Israelites to cross. Then He made the waters come back over the army that followed them.</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Memory Work</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Books of the Bible</a:t>
                      </a:r>
                    </a:p>
                    <a:p>
                      <a:pPr marL="0" marR="0" algn="ctr">
                        <a:lnSpc>
                          <a:spcPct val="115000"/>
                        </a:lnSpc>
                        <a:spcBef>
                          <a:spcPts val="0"/>
                        </a:spcBef>
                        <a:spcAft>
                          <a:spcPts val="0"/>
                        </a:spcAft>
                      </a:pPr>
                      <a:r>
                        <a:rPr lang="en-US" sz="1100" dirty="0" smtClean="0">
                          <a:effectLst/>
                          <a:latin typeface="+mn-lt"/>
                          <a:ea typeface="Calibri"/>
                          <a:cs typeface="Times New Roman"/>
                        </a:rPr>
                        <a:t>Deuteronomy 6:5</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85">
                <a:tc>
                  <a:txBody>
                    <a:bodyPr/>
                    <a:lstStyle/>
                    <a:p>
                      <a:pPr marL="0" marR="0">
                        <a:lnSpc>
                          <a:spcPct val="115000"/>
                        </a:lnSpc>
                        <a:spcBef>
                          <a:spcPts val="0"/>
                        </a:spcBef>
                        <a:spcAft>
                          <a:spcPts val="0"/>
                        </a:spcAft>
                      </a:pPr>
                      <a:r>
                        <a:rPr lang="en-US" sz="1200" b="1" dirty="0">
                          <a:effectLst/>
                          <a:latin typeface="Calibri"/>
                          <a:ea typeface="Calibri"/>
                          <a:cs typeface="Times New Roman"/>
                        </a:rPr>
                        <a:t>Next Week’s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God Provides Food and Water</a:t>
                      </a:r>
                    </a:p>
                    <a:p>
                      <a:pPr marL="0" marR="0" algn="ctr">
                        <a:lnSpc>
                          <a:spcPct val="115000"/>
                        </a:lnSpc>
                        <a:spcBef>
                          <a:spcPts val="0"/>
                        </a:spcBef>
                        <a:spcAft>
                          <a:spcPts val="0"/>
                        </a:spcAft>
                      </a:pPr>
                      <a:r>
                        <a:rPr lang="en-US" sz="1100" dirty="0" smtClean="0">
                          <a:effectLst/>
                          <a:latin typeface="Calibri"/>
                          <a:ea typeface="Calibri"/>
                          <a:cs typeface="Times New Roman"/>
                        </a:rPr>
                        <a:t>Exodus 12:22-17:7</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457200" y="228600"/>
            <a:ext cx="36576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Booneville Church of Christ 4 Year Old Bible Class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Quarter 2, Lesson 11</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4" descr="http://kilwinningoldparish.co.uk/wp-content/uploads/2016/02/children-reading-bible-4127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862" y="1371600"/>
            <a:ext cx="14382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eremy\Documents\My Dropbox\Curriculum\Activity Pages\Y2\Y2Q1P2a_Page_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82" t="13547" r="3177" b="4844"/>
          <a:stretch/>
        </p:blipFill>
        <p:spPr bwMode="auto">
          <a:xfrm>
            <a:off x="4572000" y="1066800"/>
            <a:ext cx="4264123" cy="482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681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29147881"/>
              </p:ext>
            </p:extLst>
          </p:nvPr>
        </p:nvGraphicFramePr>
        <p:xfrm>
          <a:off x="289242" y="2489080"/>
          <a:ext cx="3993516" cy="3382518"/>
        </p:xfrm>
        <a:graphic>
          <a:graphicData uri="http://schemas.openxmlformats.org/drawingml/2006/table">
            <a:tbl>
              <a:tblPr firstRow="1" firstCol="1" bandRow="1"/>
              <a:tblGrid>
                <a:gridCol w="967447"/>
                <a:gridCol w="3026069"/>
              </a:tblGrid>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Today’s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God Provides Food and Water</a:t>
                      </a:r>
                    </a:p>
                    <a:p>
                      <a:pPr marL="0" marR="0" algn="ctr">
                        <a:lnSpc>
                          <a:spcPct val="115000"/>
                        </a:lnSpc>
                        <a:spcBef>
                          <a:spcPts val="0"/>
                        </a:spcBef>
                        <a:spcAft>
                          <a:spcPts val="0"/>
                        </a:spcAft>
                      </a:pPr>
                      <a:r>
                        <a:rPr lang="en-US" sz="1100" dirty="0" smtClean="0">
                          <a:effectLst/>
                          <a:latin typeface="+mn-lt"/>
                          <a:ea typeface="Calibri"/>
                          <a:cs typeface="Times New Roman"/>
                        </a:rPr>
                        <a:t>Exodus 12:22-17:7</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759">
                <a:tc>
                  <a:txBody>
                    <a:bodyPr/>
                    <a:lstStyle/>
                    <a:p>
                      <a:pPr marL="0" marR="0">
                        <a:lnSpc>
                          <a:spcPct val="115000"/>
                        </a:lnSpc>
                        <a:spcBef>
                          <a:spcPts val="0"/>
                        </a:spcBef>
                        <a:spcAft>
                          <a:spcPts val="0"/>
                        </a:spcAft>
                      </a:pPr>
                      <a:r>
                        <a:rPr lang="en-US" sz="1200" b="1" dirty="0">
                          <a:effectLst/>
                          <a:latin typeface="Calibri"/>
                          <a:ea typeface="Calibri"/>
                          <a:cs typeface="Times New Roman"/>
                        </a:rPr>
                        <a:t>Questions for Review</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What did God do</a:t>
                      </a:r>
                      <a:r>
                        <a:rPr lang="en-US" sz="1100" i="0" baseline="0" dirty="0" smtClean="0">
                          <a:effectLst/>
                          <a:latin typeface="Calibri"/>
                          <a:ea typeface="Calibri"/>
                          <a:cs typeface="Times New Roman"/>
                        </a:rPr>
                        <a:t> when the Israelites complained about not enough food? </a:t>
                      </a:r>
                      <a:r>
                        <a:rPr lang="en-US" sz="1100" i="1" baseline="0" dirty="0" smtClean="0">
                          <a:effectLst/>
                          <a:latin typeface="Calibri"/>
                          <a:ea typeface="Calibri"/>
                          <a:cs typeface="Times New Roman"/>
                        </a:rPr>
                        <a:t>He gave them food from heaven. They called it manna.</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What were God’s instructions about the manna? </a:t>
                      </a:r>
                      <a:r>
                        <a:rPr lang="en-US" sz="1100" i="1" baseline="0" dirty="0" smtClean="0">
                          <a:effectLst/>
                          <a:latin typeface="Calibri"/>
                          <a:ea typeface="Calibri"/>
                          <a:cs typeface="Times New Roman"/>
                        </a:rPr>
                        <a:t>Gather only enough to eat for that day except on Friday, gather enough for two days since none would be sent on the Sabbath (Saturday).</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How did God miraculously give the Israelites water?  </a:t>
                      </a:r>
                      <a:r>
                        <a:rPr lang="en-US" sz="1100" i="1" baseline="0" dirty="0" smtClean="0">
                          <a:effectLst/>
                          <a:latin typeface="Calibri"/>
                          <a:ea typeface="Calibri"/>
                          <a:cs typeface="Times New Roman"/>
                        </a:rPr>
                        <a:t>Moses struck a rock and water came out of it.</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Memory Work</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Books of the Bible</a:t>
                      </a:r>
                    </a:p>
                    <a:p>
                      <a:pPr marL="0" marR="0" algn="ctr">
                        <a:lnSpc>
                          <a:spcPct val="115000"/>
                        </a:lnSpc>
                        <a:spcBef>
                          <a:spcPts val="0"/>
                        </a:spcBef>
                        <a:spcAft>
                          <a:spcPts val="0"/>
                        </a:spcAft>
                      </a:pPr>
                      <a:r>
                        <a:rPr lang="en-US" sz="1100" dirty="0" smtClean="0">
                          <a:effectLst/>
                          <a:latin typeface="+mn-lt"/>
                          <a:ea typeface="Calibri"/>
                          <a:cs typeface="Times New Roman"/>
                        </a:rPr>
                        <a:t>Deuteronomy 6:5</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85">
                <a:tc>
                  <a:txBody>
                    <a:bodyPr/>
                    <a:lstStyle/>
                    <a:p>
                      <a:pPr marL="0" marR="0">
                        <a:lnSpc>
                          <a:spcPct val="115000"/>
                        </a:lnSpc>
                        <a:spcBef>
                          <a:spcPts val="0"/>
                        </a:spcBef>
                        <a:spcAft>
                          <a:spcPts val="0"/>
                        </a:spcAft>
                      </a:pPr>
                      <a:r>
                        <a:rPr lang="en-US" sz="1200" b="1" dirty="0">
                          <a:effectLst/>
                          <a:latin typeface="Calibri"/>
                          <a:ea typeface="Calibri"/>
                          <a:cs typeface="Times New Roman"/>
                        </a:rPr>
                        <a:t>Next Week’s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10 Commandments</a:t>
                      </a:r>
                    </a:p>
                    <a:p>
                      <a:pPr marL="0" marR="0" algn="ctr">
                        <a:lnSpc>
                          <a:spcPct val="115000"/>
                        </a:lnSpc>
                        <a:spcBef>
                          <a:spcPts val="0"/>
                        </a:spcBef>
                        <a:spcAft>
                          <a:spcPts val="0"/>
                        </a:spcAft>
                      </a:pPr>
                      <a:r>
                        <a:rPr lang="en-US" sz="1100" dirty="0" smtClean="0">
                          <a:effectLst/>
                          <a:latin typeface="Calibri"/>
                          <a:ea typeface="Calibri"/>
                          <a:cs typeface="Times New Roman"/>
                        </a:rPr>
                        <a:t>Exodus 19, 20, 24</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457200" y="228600"/>
            <a:ext cx="36576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Booneville Church of Christ 4 Year Old Bible Class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Quarter 2, Lesson 12</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4" descr="http://kilwinningoldparish.co.uk/wp-content/uploads/2016/02/children-reading-bible-4127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862" y="1371600"/>
            <a:ext cx="14382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eremy\Documents\My Dropbox\Curriculum\Activity Pages\Y2\Y2Q1P2a_Page_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93" t="13047" r="3234" b="7431"/>
          <a:stretch/>
        </p:blipFill>
        <p:spPr bwMode="auto">
          <a:xfrm>
            <a:off x="4455890" y="1066800"/>
            <a:ext cx="435374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902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54258170"/>
              </p:ext>
            </p:extLst>
          </p:nvPr>
        </p:nvGraphicFramePr>
        <p:xfrm>
          <a:off x="289242" y="2895600"/>
          <a:ext cx="3993516" cy="3468751"/>
        </p:xfrm>
        <a:graphic>
          <a:graphicData uri="http://schemas.openxmlformats.org/drawingml/2006/table">
            <a:tbl>
              <a:tblPr firstRow="1" firstCol="1" bandRow="1"/>
              <a:tblGrid>
                <a:gridCol w="967447"/>
                <a:gridCol w="3026069"/>
              </a:tblGrid>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Today’s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10 Commandments</a:t>
                      </a:r>
                    </a:p>
                    <a:p>
                      <a:pPr marL="0" marR="0" algn="ctr">
                        <a:lnSpc>
                          <a:spcPct val="115000"/>
                        </a:lnSpc>
                        <a:spcBef>
                          <a:spcPts val="0"/>
                        </a:spcBef>
                        <a:spcAft>
                          <a:spcPts val="0"/>
                        </a:spcAft>
                      </a:pPr>
                      <a:r>
                        <a:rPr lang="en-US" sz="1100" dirty="0" smtClean="0">
                          <a:effectLst/>
                          <a:latin typeface="+mn-lt"/>
                          <a:ea typeface="Calibri"/>
                          <a:cs typeface="Times New Roman"/>
                        </a:rPr>
                        <a:t>Exodus 19, 20, 24</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05">
                <a:tc>
                  <a:txBody>
                    <a:bodyPr/>
                    <a:lstStyle/>
                    <a:p>
                      <a:pPr marL="0" marR="0">
                        <a:lnSpc>
                          <a:spcPct val="115000"/>
                        </a:lnSpc>
                        <a:spcBef>
                          <a:spcPts val="0"/>
                        </a:spcBef>
                        <a:spcAft>
                          <a:spcPts val="0"/>
                        </a:spcAft>
                      </a:pPr>
                      <a:r>
                        <a:rPr lang="en-US" sz="1200" b="1" dirty="0">
                          <a:effectLst/>
                          <a:latin typeface="Calibri"/>
                          <a:ea typeface="Calibri"/>
                          <a:cs typeface="Times New Roman"/>
                        </a:rPr>
                        <a:t>Bible Words We Learned</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i="0" dirty="0" smtClean="0">
                          <a:effectLst/>
                          <a:latin typeface="Calibri"/>
                          <a:ea typeface="Calibri"/>
                          <a:cs typeface="Times New Roman"/>
                        </a:rPr>
                        <a:t>Vain</a:t>
                      </a:r>
                      <a:r>
                        <a:rPr lang="en-US" sz="1100" i="1" dirty="0" smtClean="0">
                          <a:effectLst/>
                          <a:latin typeface="Calibri"/>
                          <a:ea typeface="Calibri"/>
                          <a:cs typeface="Times New Roman"/>
                        </a:rPr>
                        <a:t> – to</a:t>
                      </a:r>
                      <a:r>
                        <a:rPr lang="en-US" sz="1100" i="1" baseline="0" dirty="0" smtClean="0">
                          <a:effectLst/>
                          <a:latin typeface="Calibri"/>
                          <a:ea typeface="Calibri"/>
                          <a:cs typeface="Times New Roman"/>
                        </a:rPr>
                        <a:t> use in a useless or disrespectful way</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759">
                <a:tc>
                  <a:txBody>
                    <a:bodyPr/>
                    <a:lstStyle/>
                    <a:p>
                      <a:pPr marL="0" marR="0">
                        <a:lnSpc>
                          <a:spcPct val="115000"/>
                        </a:lnSpc>
                        <a:spcBef>
                          <a:spcPts val="0"/>
                        </a:spcBef>
                        <a:spcAft>
                          <a:spcPts val="0"/>
                        </a:spcAft>
                      </a:pPr>
                      <a:r>
                        <a:rPr lang="en-US" sz="1200" b="1" dirty="0">
                          <a:effectLst/>
                          <a:latin typeface="Calibri"/>
                          <a:ea typeface="Calibri"/>
                          <a:cs typeface="Times New Roman"/>
                        </a:rPr>
                        <a:t>Questions for Review</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AutoNum type="arabicParenBoth"/>
                      </a:pPr>
                      <a:r>
                        <a:rPr lang="en-US" sz="1100" i="1" dirty="0" smtClean="0">
                          <a:effectLst/>
                          <a:latin typeface="Calibri"/>
                          <a:ea typeface="Calibri"/>
                          <a:cs typeface="Times New Roman"/>
                        </a:rPr>
                        <a:t>On what mountain did Moses receive the commandments?</a:t>
                      </a:r>
                      <a:r>
                        <a:rPr lang="en-US" sz="1100" i="1" baseline="0" dirty="0" smtClean="0">
                          <a:effectLst/>
                          <a:latin typeface="Calibri"/>
                          <a:ea typeface="Calibri"/>
                          <a:cs typeface="Times New Roman"/>
                        </a:rPr>
                        <a:t> Mt. Sinai</a:t>
                      </a:r>
                    </a:p>
                    <a:p>
                      <a:pPr marL="228600" marR="0" indent="-228600">
                        <a:lnSpc>
                          <a:spcPct val="115000"/>
                        </a:lnSpc>
                        <a:spcBef>
                          <a:spcPts val="0"/>
                        </a:spcBef>
                        <a:spcAft>
                          <a:spcPts val="0"/>
                        </a:spcAft>
                        <a:buAutoNum type="arabicParenBoth"/>
                      </a:pPr>
                      <a:r>
                        <a:rPr lang="en-US" sz="1100" i="1" baseline="0" dirty="0" smtClean="0">
                          <a:effectLst/>
                          <a:latin typeface="Calibri"/>
                          <a:ea typeface="Calibri"/>
                          <a:cs typeface="Times New Roman"/>
                        </a:rPr>
                        <a:t>Review the 10 commandments (1) Have no other gods. (2) Do not make idols. (3) Do not take God’s name in vain. (4) Remember the Sabbath (5) Honor your father and mother (6) Do not murder (7) Stay true to your spouse (8) Do not steal (9) Do not be a false witness (10) Do not covet.</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Memory Work</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Books of the Bible</a:t>
                      </a:r>
                    </a:p>
                    <a:p>
                      <a:pPr marL="0" marR="0" algn="ctr">
                        <a:lnSpc>
                          <a:spcPct val="115000"/>
                        </a:lnSpc>
                        <a:spcBef>
                          <a:spcPts val="0"/>
                        </a:spcBef>
                        <a:spcAft>
                          <a:spcPts val="0"/>
                        </a:spcAft>
                      </a:pPr>
                      <a:r>
                        <a:rPr lang="en-US" sz="1100" dirty="0" smtClean="0">
                          <a:effectLst/>
                          <a:latin typeface="+mn-lt"/>
                          <a:ea typeface="Calibri"/>
                          <a:cs typeface="Times New Roman"/>
                        </a:rPr>
                        <a:t>Deuteronomy 6:5</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85">
                <a:tc>
                  <a:txBody>
                    <a:bodyPr/>
                    <a:lstStyle/>
                    <a:p>
                      <a:pPr marL="0" marR="0">
                        <a:lnSpc>
                          <a:spcPct val="115000"/>
                        </a:lnSpc>
                        <a:spcBef>
                          <a:spcPts val="0"/>
                        </a:spcBef>
                        <a:spcAft>
                          <a:spcPts val="0"/>
                        </a:spcAft>
                      </a:pPr>
                      <a:r>
                        <a:rPr lang="en-US" sz="1200" b="1" dirty="0">
                          <a:effectLst/>
                          <a:latin typeface="Calibri"/>
                          <a:ea typeface="Calibri"/>
                          <a:cs typeface="Times New Roman"/>
                        </a:rPr>
                        <a:t>Next Week’s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The Golden Calf</a:t>
                      </a:r>
                    </a:p>
                    <a:p>
                      <a:pPr marL="0" marR="0" algn="ctr">
                        <a:lnSpc>
                          <a:spcPct val="115000"/>
                        </a:lnSpc>
                        <a:spcBef>
                          <a:spcPts val="0"/>
                        </a:spcBef>
                        <a:spcAft>
                          <a:spcPts val="0"/>
                        </a:spcAft>
                      </a:pPr>
                      <a:r>
                        <a:rPr lang="en-US" sz="1100" dirty="0" smtClean="0">
                          <a:effectLst/>
                          <a:latin typeface="Calibri"/>
                          <a:ea typeface="Calibri"/>
                          <a:cs typeface="Times New Roman"/>
                        </a:rPr>
                        <a:t>Exodus 20, 32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457200" y="228600"/>
            <a:ext cx="36576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Booneville Church of Christ 4 Year Old Bible Class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Quarter 2, Lesson 13</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4" descr="http://kilwinningoldparish.co.uk/wp-content/uploads/2016/02/children-reading-bible-4127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862" y="1371600"/>
            <a:ext cx="14382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eremy\Documents\My Dropbox\Curriculum\Activity Pages\Y2\Y2Q2P1a_Page_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31" t="11703" r="7155" b="5394"/>
          <a:stretch/>
        </p:blipFill>
        <p:spPr bwMode="auto">
          <a:xfrm>
            <a:off x="4572000" y="890320"/>
            <a:ext cx="4329567" cy="543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36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84663257"/>
              </p:ext>
            </p:extLst>
          </p:nvPr>
        </p:nvGraphicFramePr>
        <p:xfrm>
          <a:off x="289242" y="2895600"/>
          <a:ext cx="3993516" cy="2666365"/>
        </p:xfrm>
        <a:graphic>
          <a:graphicData uri="http://schemas.openxmlformats.org/drawingml/2006/table">
            <a:tbl>
              <a:tblPr firstRow="1" firstCol="1" bandRow="1"/>
              <a:tblGrid>
                <a:gridCol w="967447"/>
                <a:gridCol w="3026069"/>
              </a:tblGrid>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Today’s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12 Sons of Jacob/ Agreement of Jacob and Laban</a:t>
                      </a:r>
                    </a:p>
                    <a:p>
                      <a:pPr marL="0" marR="0" algn="ctr">
                        <a:lnSpc>
                          <a:spcPct val="115000"/>
                        </a:lnSpc>
                        <a:spcBef>
                          <a:spcPts val="0"/>
                        </a:spcBef>
                        <a:spcAft>
                          <a:spcPts val="0"/>
                        </a:spcAft>
                      </a:pPr>
                      <a:r>
                        <a:rPr lang="en-US" sz="1100" kern="1200" dirty="0" smtClean="0">
                          <a:solidFill>
                            <a:schemeClr val="tx1"/>
                          </a:solidFill>
                          <a:effectLst/>
                          <a:latin typeface="+mn-lt"/>
                          <a:ea typeface="+mn-ea"/>
                          <a:cs typeface="+mn-cs"/>
                        </a:rPr>
                        <a:t>Genesis 29:1-30:24</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759">
                <a:tc>
                  <a:txBody>
                    <a:bodyPr/>
                    <a:lstStyle/>
                    <a:p>
                      <a:pPr marL="0" marR="0">
                        <a:lnSpc>
                          <a:spcPct val="115000"/>
                        </a:lnSpc>
                        <a:spcBef>
                          <a:spcPts val="0"/>
                        </a:spcBef>
                        <a:spcAft>
                          <a:spcPts val="0"/>
                        </a:spcAft>
                      </a:pPr>
                      <a:r>
                        <a:rPr lang="en-US" sz="1200" b="1" dirty="0">
                          <a:effectLst/>
                          <a:latin typeface="Calibri"/>
                          <a:ea typeface="Calibri"/>
                          <a:cs typeface="Times New Roman"/>
                        </a:rPr>
                        <a:t>Questions for Review</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How many sons did Jacob have? </a:t>
                      </a:r>
                      <a:r>
                        <a:rPr lang="en-US" sz="1100" i="1" dirty="0" smtClean="0">
                          <a:effectLst/>
                          <a:latin typeface="Calibri"/>
                          <a:ea typeface="Calibri"/>
                          <a:cs typeface="Times New Roman"/>
                        </a:rPr>
                        <a:t>12</a:t>
                      </a:r>
                    </a:p>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What nation</a:t>
                      </a:r>
                      <a:r>
                        <a:rPr lang="en-US" sz="1100" i="0" baseline="0" dirty="0" smtClean="0">
                          <a:effectLst/>
                          <a:latin typeface="Calibri"/>
                          <a:ea typeface="Calibri"/>
                          <a:cs typeface="Times New Roman"/>
                        </a:rPr>
                        <a:t> came from Jacob’s family? </a:t>
                      </a:r>
                      <a:r>
                        <a:rPr lang="en-US" sz="1100" i="1" baseline="0" dirty="0" smtClean="0">
                          <a:effectLst/>
                          <a:latin typeface="Calibri"/>
                          <a:ea typeface="Calibri"/>
                          <a:cs typeface="Times New Roman"/>
                        </a:rPr>
                        <a:t>The nation of Israel/ The Israelites</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Where did God tell Jacob to go? </a:t>
                      </a:r>
                      <a:r>
                        <a:rPr lang="en-US" sz="1100" i="1" baseline="0" dirty="0" smtClean="0">
                          <a:effectLst/>
                          <a:latin typeface="Calibri"/>
                          <a:ea typeface="Calibri"/>
                          <a:cs typeface="Times New Roman"/>
                        </a:rPr>
                        <a:t>Canaan</a:t>
                      </a:r>
                    </a:p>
                    <a:p>
                      <a:pPr marL="228600" marR="0" indent="-228600">
                        <a:lnSpc>
                          <a:spcPct val="115000"/>
                        </a:lnSpc>
                        <a:spcBef>
                          <a:spcPts val="0"/>
                        </a:spcBef>
                        <a:spcAft>
                          <a:spcPts val="0"/>
                        </a:spcAft>
                        <a:buAutoNum type="arabicParenBoth"/>
                      </a:pP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Memory Work</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Books of the Bible</a:t>
                      </a:r>
                    </a:p>
                    <a:p>
                      <a:pPr marL="0" marR="0" algn="ctr">
                        <a:lnSpc>
                          <a:spcPct val="115000"/>
                        </a:lnSpc>
                        <a:spcBef>
                          <a:spcPts val="0"/>
                        </a:spcBef>
                        <a:spcAft>
                          <a:spcPts val="0"/>
                        </a:spcAft>
                      </a:pPr>
                      <a:r>
                        <a:rPr lang="en-US" sz="1100" dirty="0" smtClean="0">
                          <a:effectLst/>
                          <a:latin typeface="+mn-lt"/>
                          <a:ea typeface="Calibri"/>
                          <a:cs typeface="Times New Roman"/>
                        </a:rPr>
                        <a:t>Deuteronomy 6:5</a:t>
                      </a:r>
                    </a:p>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85">
                <a:tc>
                  <a:txBody>
                    <a:bodyPr/>
                    <a:lstStyle/>
                    <a:p>
                      <a:pPr marL="0" marR="0">
                        <a:lnSpc>
                          <a:spcPct val="115000"/>
                        </a:lnSpc>
                        <a:spcBef>
                          <a:spcPts val="0"/>
                        </a:spcBef>
                        <a:spcAft>
                          <a:spcPts val="0"/>
                        </a:spcAft>
                      </a:pPr>
                      <a:r>
                        <a:rPr lang="en-US" sz="1200" b="1" dirty="0">
                          <a:effectLst/>
                          <a:latin typeface="Calibri"/>
                          <a:ea typeface="Calibri"/>
                          <a:cs typeface="Times New Roman"/>
                        </a:rPr>
                        <a:t>Next Week’s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Jacob</a:t>
                      </a:r>
                      <a:r>
                        <a:rPr lang="en-US" sz="1100" baseline="0" dirty="0" smtClean="0">
                          <a:effectLst/>
                          <a:latin typeface="Calibri"/>
                          <a:ea typeface="Calibri"/>
                          <a:cs typeface="Times New Roman"/>
                        </a:rPr>
                        <a:t> and Esau Meet Again</a:t>
                      </a:r>
                    </a:p>
                    <a:p>
                      <a:pPr marL="0" marR="0" algn="ctr">
                        <a:lnSpc>
                          <a:spcPct val="115000"/>
                        </a:lnSpc>
                        <a:spcBef>
                          <a:spcPts val="0"/>
                        </a:spcBef>
                        <a:spcAft>
                          <a:spcPts val="0"/>
                        </a:spcAft>
                      </a:pPr>
                      <a:r>
                        <a:rPr lang="en-US" sz="1100" baseline="0" dirty="0" smtClean="0">
                          <a:effectLst/>
                          <a:latin typeface="Calibri"/>
                          <a:ea typeface="Calibri"/>
                          <a:cs typeface="Times New Roman"/>
                        </a:rPr>
                        <a:t>Genesis 32, 33</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457200" y="228600"/>
            <a:ext cx="36576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Booneville Church of Christ 4 Year Old Bible Class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Quarter 2, Lesson 2</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4" descr="http://kilwinningoldparish.co.uk/wp-content/uploads/2016/02/children-reading-bible-4127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862" y="1371600"/>
            <a:ext cx="14382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eremy\Documents\My Dropbox\Curriculum\Activity Pages\Y1\Y1Q2P2a_Page_3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66" r="7053" b="7751"/>
          <a:stretch/>
        </p:blipFill>
        <p:spPr bwMode="auto">
          <a:xfrm rot="10800000">
            <a:off x="4469524" y="762000"/>
            <a:ext cx="4674476" cy="551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053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68632456"/>
              </p:ext>
            </p:extLst>
          </p:nvPr>
        </p:nvGraphicFramePr>
        <p:xfrm>
          <a:off x="289242" y="2895600"/>
          <a:ext cx="3993516" cy="2961894"/>
        </p:xfrm>
        <a:graphic>
          <a:graphicData uri="http://schemas.openxmlformats.org/drawingml/2006/table">
            <a:tbl>
              <a:tblPr firstRow="1" firstCol="1" bandRow="1"/>
              <a:tblGrid>
                <a:gridCol w="967447"/>
                <a:gridCol w="3026069"/>
              </a:tblGrid>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Today’s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Jacob</a:t>
                      </a:r>
                      <a:r>
                        <a:rPr lang="en-US" sz="1100" baseline="0" dirty="0" smtClean="0">
                          <a:effectLst/>
                          <a:latin typeface="+mn-lt"/>
                          <a:ea typeface="Calibri"/>
                          <a:cs typeface="Times New Roman"/>
                        </a:rPr>
                        <a:t> and Esau Meet Again</a:t>
                      </a:r>
                    </a:p>
                    <a:p>
                      <a:pPr marL="0" marR="0" algn="ctr">
                        <a:lnSpc>
                          <a:spcPct val="115000"/>
                        </a:lnSpc>
                        <a:spcBef>
                          <a:spcPts val="0"/>
                        </a:spcBef>
                        <a:spcAft>
                          <a:spcPts val="0"/>
                        </a:spcAft>
                      </a:pPr>
                      <a:r>
                        <a:rPr lang="en-US" sz="1100" baseline="0" dirty="0" smtClean="0">
                          <a:effectLst/>
                          <a:latin typeface="+mn-lt"/>
                          <a:ea typeface="Calibri"/>
                          <a:cs typeface="Times New Roman"/>
                        </a:rPr>
                        <a:t>Genesis 32, 33</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759">
                <a:tc>
                  <a:txBody>
                    <a:bodyPr/>
                    <a:lstStyle/>
                    <a:p>
                      <a:pPr marL="0" marR="0">
                        <a:lnSpc>
                          <a:spcPct val="115000"/>
                        </a:lnSpc>
                        <a:spcBef>
                          <a:spcPts val="0"/>
                        </a:spcBef>
                        <a:spcAft>
                          <a:spcPts val="0"/>
                        </a:spcAft>
                      </a:pPr>
                      <a:r>
                        <a:rPr lang="en-US" sz="1200" b="1" dirty="0">
                          <a:effectLst/>
                          <a:latin typeface="Calibri"/>
                          <a:ea typeface="Calibri"/>
                          <a:cs typeface="Times New Roman"/>
                        </a:rPr>
                        <a:t>Questions for Review</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Did Jacob and Esau ever meet again after Jacob left his father’s house?</a:t>
                      </a:r>
                      <a:r>
                        <a:rPr lang="en-US" sz="1100" i="1" dirty="0" smtClean="0">
                          <a:effectLst/>
                          <a:latin typeface="Calibri"/>
                          <a:ea typeface="Calibri"/>
                          <a:cs typeface="Times New Roman"/>
                        </a:rPr>
                        <a:t> Yes</a:t>
                      </a:r>
                    </a:p>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Who did Jacob</a:t>
                      </a:r>
                      <a:r>
                        <a:rPr lang="en-US" sz="1100" i="0" baseline="0" dirty="0" smtClean="0">
                          <a:effectLst/>
                          <a:latin typeface="Calibri"/>
                          <a:ea typeface="Calibri"/>
                          <a:cs typeface="Times New Roman"/>
                        </a:rPr>
                        <a:t> ask for help and protection from his brother? </a:t>
                      </a:r>
                      <a:r>
                        <a:rPr lang="en-US" sz="1100" i="1" baseline="0" dirty="0" smtClean="0">
                          <a:effectLst/>
                          <a:latin typeface="Calibri"/>
                          <a:ea typeface="Calibri"/>
                          <a:cs typeface="Times New Roman"/>
                        </a:rPr>
                        <a:t>God</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What did Esau do as a sign of respect and humility? </a:t>
                      </a:r>
                      <a:r>
                        <a:rPr lang="en-US" sz="1100" i="1" baseline="0" dirty="0" smtClean="0">
                          <a:effectLst/>
                          <a:latin typeface="Calibri"/>
                          <a:ea typeface="Calibri"/>
                          <a:cs typeface="Times New Roman"/>
                        </a:rPr>
                        <a:t>He bowed to Esau</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Was Esau still mad at Jacob? </a:t>
                      </a:r>
                      <a:r>
                        <a:rPr lang="en-US" sz="1100" i="1" baseline="0" dirty="0" smtClean="0">
                          <a:effectLst/>
                          <a:latin typeface="Calibri"/>
                          <a:ea typeface="Calibri"/>
                          <a:cs typeface="Times New Roman"/>
                        </a:rPr>
                        <a:t>No, he had forgiven him.</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Memory Work</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Books of the Bible</a:t>
                      </a:r>
                    </a:p>
                    <a:p>
                      <a:pPr marL="0" marR="0" algn="ctr">
                        <a:lnSpc>
                          <a:spcPct val="115000"/>
                        </a:lnSpc>
                        <a:spcBef>
                          <a:spcPts val="0"/>
                        </a:spcBef>
                        <a:spcAft>
                          <a:spcPts val="0"/>
                        </a:spcAft>
                      </a:pPr>
                      <a:r>
                        <a:rPr lang="en-US" sz="1100" dirty="0" smtClean="0">
                          <a:effectLst/>
                          <a:latin typeface="+mn-lt"/>
                          <a:ea typeface="Calibri"/>
                          <a:cs typeface="Times New Roman"/>
                        </a:rPr>
                        <a:t>Deuteronomy 6:5</a:t>
                      </a:r>
                    </a:p>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85">
                <a:tc>
                  <a:txBody>
                    <a:bodyPr/>
                    <a:lstStyle/>
                    <a:p>
                      <a:pPr marL="0" marR="0">
                        <a:lnSpc>
                          <a:spcPct val="115000"/>
                        </a:lnSpc>
                        <a:spcBef>
                          <a:spcPts val="0"/>
                        </a:spcBef>
                        <a:spcAft>
                          <a:spcPts val="0"/>
                        </a:spcAft>
                      </a:pPr>
                      <a:r>
                        <a:rPr lang="en-US" sz="1200" b="1" dirty="0">
                          <a:effectLst/>
                          <a:latin typeface="Calibri"/>
                          <a:ea typeface="Calibri"/>
                          <a:cs typeface="Times New Roman"/>
                        </a:rPr>
                        <a:t>Next Week’s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Joseph the Dreamer</a:t>
                      </a:r>
                    </a:p>
                    <a:p>
                      <a:pPr marL="0" marR="0" algn="ctr">
                        <a:lnSpc>
                          <a:spcPct val="115000"/>
                        </a:lnSpc>
                        <a:spcBef>
                          <a:spcPts val="0"/>
                        </a:spcBef>
                        <a:spcAft>
                          <a:spcPts val="0"/>
                        </a:spcAft>
                      </a:pPr>
                      <a:r>
                        <a:rPr lang="en-US" sz="1100" dirty="0" smtClean="0">
                          <a:effectLst/>
                          <a:latin typeface="Calibri"/>
                          <a:ea typeface="Calibri"/>
                          <a:cs typeface="Times New Roman"/>
                        </a:rPr>
                        <a:t>Genesis</a:t>
                      </a:r>
                      <a:r>
                        <a:rPr lang="en-US" sz="1100" baseline="0" dirty="0" smtClean="0">
                          <a:effectLst/>
                          <a:latin typeface="Calibri"/>
                          <a:ea typeface="Calibri"/>
                          <a:cs typeface="Times New Roman"/>
                        </a:rPr>
                        <a:t> 35, 37</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457200" y="228600"/>
            <a:ext cx="36576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Booneville Church of Christ 4 Year Old Bible Class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Quarter 2, Lesson 3</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4" descr="http://kilwinningoldparish.co.uk/wp-content/uploads/2016/02/children-reading-bible-4127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862" y="1371600"/>
            <a:ext cx="14382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eremy\Documents\My Dropbox\Curriculum\Activity Pages\Y1\Y1Q2P2a_Page_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69" t="12461" r="5172" b="5408"/>
          <a:stretch/>
        </p:blipFill>
        <p:spPr bwMode="auto">
          <a:xfrm>
            <a:off x="4667421" y="685800"/>
            <a:ext cx="4445048"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62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013675533"/>
              </p:ext>
            </p:extLst>
          </p:nvPr>
        </p:nvGraphicFramePr>
        <p:xfrm>
          <a:off x="289242" y="2895600"/>
          <a:ext cx="3993516" cy="2769108"/>
        </p:xfrm>
        <a:graphic>
          <a:graphicData uri="http://schemas.openxmlformats.org/drawingml/2006/table">
            <a:tbl>
              <a:tblPr firstRow="1" firstCol="1" bandRow="1"/>
              <a:tblGrid>
                <a:gridCol w="967447"/>
                <a:gridCol w="3026069"/>
              </a:tblGrid>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Today’s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Joseph the Dreamer</a:t>
                      </a:r>
                    </a:p>
                    <a:p>
                      <a:pPr marL="0" marR="0" algn="ctr">
                        <a:lnSpc>
                          <a:spcPct val="115000"/>
                        </a:lnSpc>
                        <a:spcBef>
                          <a:spcPts val="0"/>
                        </a:spcBef>
                        <a:spcAft>
                          <a:spcPts val="0"/>
                        </a:spcAft>
                      </a:pPr>
                      <a:r>
                        <a:rPr lang="en-US" sz="1100" dirty="0" smtClean="0">
                          <a:effectLst/>
                          <a:latin typeface="+mn-lt"/>
                          <a:ea typeface="Calibri"/>
                          <a:cs typeface="Times New Roman"/>
                        </a:rPr>
                        <a:t>Genesis</a:t>
                      </a:r>
                      <a:r>
                        <a:rPr lang="en-US" sz="1100" baseline="0" dirty="0" smtClean="0">
                          <a:effectLst/>
                          <a:latin typeface="+mn-lt"/>
                          <a:ea typeface="Calibri"/>
                          <a:cs typeface="Times New Roman"/>
                        </a:rPr>
                        <a:t> 35, 37</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759">
                <a:tc>
                  <a:txBody>
                    <a:bodyPr/>
                    <a:lstStyle/>
                    <a:p>
                      <a:pPr marL="0" marR="0">
                        <a:lnSpc>
                          <a:spcPct val="115000"/>
                        </a:lnSpc>
                        <a:spcBef>
                          <a:spcPts val="0"/>
                        </a:spcBef>
                        <a:spcAft>
                          <a:spcPts val="0"/>
                        </a:spcAft>
                      </a:pPr>
                      <a:r>
                        <a:rPr lang="en-US" sz="1200" b="1" dirty="0">
                          <a:effectLst/>
                          <a:latin typeface="Calibri"/>
                          <a:ea typeface="Calibri"/>
                          <a:cs typeface="Times New Roman"/>
                        </a:rPr>
                        <a:t>Questions for Review</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Who was Jacob’s favorite son? </a:t>
                      </a:r>
                      <a:r>
                        <a:rPr lang="en-US" sz="1100" i="1" dirty="0" smtClean="0">
                          <a:effectLst/>
                          <a:latin typeface="Calibri"/>
                          <a:ea typeface="Calibri"/>
                          <a:cs typeface="Times New Roman"/>
                        </a:rPr>
                        <a:t>Joseph</a:t>
                      </a:r>
                    </a:p>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What did Jacob give Joseph that was special? </a:t>
                      </a:r>
                      <a:r>
                        <a:rPr lang="en-US" sz="1100" i="1" dirty="0" smtClean="0">
                          <a:effectLst/>
                          <a:latin typeface="Calibri"/>
                          <a:ea typeface="Calibri"/>
                          <a:cs typeface="Times New Roman"/>
                        </a:rPr>
                        <a:t>A coat of many colors</a:t>
                      </a:r>
                    </a:p>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What</a:t>
                      </a:r>
                      <a:r>
                        <a:rPr lang="en-US" sz="1100" i="0" baseline="0" dirty="0" smtClean="0">
                          <a:effectLst/>
                          <a:latin typeface="Calibri"/>
                          <a:ea typeface="Calibri"/>
                          <a:cs typeface="Times New Roman"/>
                        </a:rPr>
                        <a:t> mean thing did the brothers do to Joseph? </a:t>
                      </a:r>
                      <a:r>
                        <a:rPr lang="en-US" sz="1100" i="1" baseline="0" dirty="0" smtClean="0">
                          <a:effectLst/>
                          <a:latin typeface="Calibri"/>
                          <a:ea typeface="Calibri"/>
                          <a:cs typeface="Times New Roman"/>
                        </a:rPr>
                        <a:t>Put him in a pit then sold him. </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What did Jacob think happened to Joseph? </a:t>
                      </a:r>
                      <a:r>
                        <a:rPr lang="en-US" sz="1100" i="1" baseline="0" dirty="0" smtClean="0">
                          <a:effectLst/>
                          <a:latin typeface="Calibri"/>
                          <a:ea typeface="Calibri"/>
                          <a:cs typeface="Times New Roman"/>
                        </a:rPr>
                        <a:t>A wild animal ate him.</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Memory Work</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Books of the Bible</a:t>
                      </a:r>
                    </a:p>
                    <a:p>
                      <a:pPr marL="0" marR="0" algn="ctr">
                        <a:lnSpc>
                          <a:spcPct val="115000"/>
                        </a:lnSpc>
                        <a:spcBef>
                          <a:spcPts val="0"/>
                        </a:spcBef>
                        <a:spcAft>
                          <a:spcPts val="0"/>
                        </a:spcAft>
                      </a:pPr>
                      <a:r>
                        <a:rPr lang="en-US" sz="1100" dirty="0" smtClean="0">
                          <a:effectLst/>
                          <a:latin typeface="+mn-lt"/>
                          <a:ea typeface="Calibri"/>
                          <a:cs typeface="Times New Roman"/>
                        </a:rPr>
                        <a:t>Deuteronomy 6:5</a:t>
                      </a:r>
                    </a:p>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85">
                <a:tc>
                  <a:txBody>
                    <a:bodyPr/>
                    <a:lstStyle/>
                    <a:p>
                      <a:pPr marL="0" marR="0">
                        <a:lnSpc>
                          <a:spcPct val="115000"/>
                        </a:lnSpc>
                        <a:spcBef>
                          <a:spcPts val="0"/>
                        </a:spcBef>
                        <a:spcAft>
                          <a:spcPts val="0"/>
                        </a:spcAft>
                      </a:pPr>
                      <a:r>
                        <a:rPr lang="en-US" sz="1200" b="1" dirty="0">
                          <a:effectLst/>
                          <a:latin typeface="Calibri"/>
                          <a:ea typeface="Calibri"/>
                          <a:cs typeface="Times New Roman"/>
                        </a:rPr>
                        <a:t>Next Week’s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Joseph in Egypt/ Baker &amp;</a:t>
                      </a:r>
                      <a:r>
                        <a:rPr lang="en-US" sz="1100" baseline="0" dirty="0" smtClean="0">
                          <a:effectLst/>
                          <a:latin typeface="Calibri"/>
                          <a:ea typeface="Calibri"/>
                          <a:cs typeface="Times New Roman"/>
                        </a:rPr>
                        <a:t> Butler</a:t>
                      </a:r>
                    </a:p>
                    <a:p>
                      <a:pPr marL="0" marR="0" algn="ctr">
                        <a:lnSpc>
                          <a:spcPct val="115000"/>
                        </a:lnSpc>
                        <a:spcBef>
                          <a:spcPts val="0"/>
                        </a:spcBef>
                        <a:spcAft>
                          <a:spcPts val="0"/>
                        </a:spcAft>
                      </a:pPr>
                      <a:r>
                        <a:rPr lang="en-US" sz="1100" baseline="0" dirty="0" smtClean="0">
                          <a:effectLst/>
                          <a:latin typeface="Calibri"/>
                          <a:ea typeface="Calibri"/>
                          <a:cs typeface="Times New Roman"/>
                        </a:rPr>
                        <a:t>Genesis 39-40</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457200" y="228600"/>
            <a:ext cx="36576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Booneville Church of Christ 4 Year Old Bible Class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Quarter 2, Lesson 4</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4" descr="http://kilwinningoldparish.co.uk/wp-content/uploads/2016/02/children-reading-bible-4127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862" y="1371600"/>
            <a:ext cx="14382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eremy\Documents\My Dropbox\Curriculum\Activity Pages\Y2\Y2Q1P1a_Page_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85" t="11672" r="7385" b="4811"/>
          <a:stretch/>
        </p:blipFill>
        <p:spPr bwMode="auto">
          <a:xfrm>
            <a:off x="4665942" y="609600"/>
            <a:ext cx="420623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482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61941248"/>
              </p:ext>
            </p:extLst>
          </p:nvPr>
        </p:nvGraphicFramePr>
        <p:xfrm>
          <a:off x="289242" y="2667000"/>
          <a:ext cx="3993516" cy="3540252"/>
        </p:xfrm>
        <a:graphic>
          <a:graphicData uri="http://schemas.openxmlformats.org/drawingml/2006/table">
            <a:tbl>
              <a:tblPr firstRow="1" firstCol="1" bandRow="1"/>
              <a:tblGrid>
                <a:gridCol w="967447"/>
                <a:gridCol w="3026069"/>
              </a:tblGrid>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Today’s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Joseph in Egypt/ Baker &amp;</a:t>
                      </a:r>
                      <a:r>
                        <a:rPr lang="en-US" sz="1100" baseline="0" dirty="0" smtClean="0">
                          <a:effectLst/>
                          <a:latin typeface="+mn-lt"/>
                          <a:ea typeface="Calibri"/>
                          <a:cs typeface="Times New Roman"/>
                        </a:rPr>
                        <a:t> Butler</a:t>
                      </a:r>
                    </a:p>
                    <a:p>
                      <a:pPr marL="0" marR="0" algn="ctr">
                        <a:lnSpc>
                          <a:spcPct val="115000"/>
                        </a:lnSpc>
                        <a:spcBef>
                          <a:spcPts val="0"/>
                        </a:spcBef>
                        <a:spcAft>
                          <a:spcPts val="0"/>
                        </a:spcAft>
                      </a:pPr>
                      <a:r>
                        <a:rPr lang="en-US" sz="1100" baseline="0" dirty="0" smtClean="0">
                          <a:effectLst/>
                          <a:latin typeface="+mn-lt"/>
                          <a:ea typeface="Calibri"/>
                          <a:cs typeface="Times New Roman"/>
                        </a:rPr>
                        <a:t>Genesis 39-40</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759">
                <a:tc>
                  <a:txBody>
                    <a:bodyPr/>
                    <a:lstStyle/>
                    <a:p>
                      <a:pPr marL="0" marR="0">
                        <a:lnSpc>
                          <a:spcPct val="115000"/>
                        </a:lnSpc>
                        <a:spcBef>
                          <a:spcPts val="0"/>
                        </a:spcBef>
                        <a:spcAft>
                          <a:spcPts val="0"/>
                        </a:spcAft>
                      </a:pPr>
                      <a:r>
                        <a:rPr lang="en-US" sz="1200" b="1" dirty="0">
                          <a:effectLst/>
                          <a:latin typeface="Calibri"/>
                          <a:ea typeface="Calibri"/>
                          <a:cs typeface="Times New Roman"/>
                        </a:rPr>
                        <a:t>Questions for Review</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Where did the traders take Joseph? </a:t>
                      </a:r>
                      <a:r>
                        <a:rPr lang="en-US" sz="1100" i="1" dirty="0" smtClean="0">
                          <a:effectLst/>
                          <a:latin typeface="Calibri"/>
                          <a:ea typeface="Calibri"/>
                          <a:cs typeface="Times New Roman"/>
                        </a:rPr>
                        <a:t>Egypt</a:t>
                      </a:r>
                    </a:p>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Who did Joseph</a:t>
                      </a:r>
                      <a:r>
                        <a:rPr lang="en-US" sz="1100" i="0" baseline="0" dirty="0" smtClean="0">
                          <a:effectLst/>
                          <a:latin typeface="Calibri"/>
                          <a:ea typeface="Calibri"/>
                          <a:cs typeface="Times New Roman"/>
                        </a:rPr>
                        <a:t> work for? </a:t>
                      </a:r>
                      <a:r>
                        <a:rPr lang="en-US" sz="1100" i="1" baseline="0" dirty="0" smtClean="0">
                          <a:effectLst/>
                          <a:latin typeface="Calibri"/>
                          <a:ea typeface="Calibri"/>
                          <a:cs typeface="Times New Roman"/>
                        </a:rPr>
                        <a:t>Potiphar</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Why did Joseph go to jail? </a:t>
                      </a:r>
                      <a:r>
                        <a:rPr lang="en-US" sz="1100" i="1" baseline="0" dirty="0" smtClean="0">
                          <a:effectLst/>
                          <a:latin typeface="Calibri"/>
                          <a:ea typeface="Calibri"/>
                          <a:cs typeface="Times New Roman"/>
                        </a:rPr>
                        <a:t>Potiphar’s wife told a lie about him.</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Whose dreams did Joseph interpret?</a:t>
                      </a:r>
                      <a:r>
                        <a:rPr lang="en-US" sz="1100" i="1" baseline="0" dirty="0" smtClean="0">
                          <a:effectLst/>
                          <a:latin typeface="Calibri"/>
                          <a:ea typeface="Calibri"/>
                          <a:cs typeface="Times New Roman"/>
                        </a:rPr>
                        <a:t> Pharaoh’s butler and baker.</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Which man was released from prison? </a:t>
                      </a:r>
                      <a:r>
                        <a:rPr lang="en-US" sz="1100" i="1" baseline="0" dirty="0" smtClean="0">
                          <a:effectLst/>
                          <a:latin typeface="Calibri"/>
                          <a:ea typeface="Calibri"/>
                          <a:cs typeface="Times New Roman"/>
                        </a:rPr>
                        <a:t>The butler</a:t>
                      </a:r>
                    </a:p>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What</a:t>
                      </a:r>
                      <a:r>
                        <a:rPr lang="en-US" sz="1100" i="0" baseline="0" dirty="0" smtClean="0">
                          <a:effectLst/>
                          <a:latin typeface="Calibri"/>
                          <a:ea typeface="Calibri"/>
                          <a:cs typeface="Times New Roman"/>
                        </a:rPr>
                        <a:t> did Joseph ask the butler to do? </a:t>
                      </a:r>
                      <a:r>
                        <a:rPr lang="en-US" sz="1100" i="1" baseline="0" dirty="0" smtClean="0">
                          <a:effectLst/>
                          <a:latin typeface="Calibri"/>
                          <a:ea typeface="Calibri"/>
                          <a:cs typeface="Times New Roman"/>
                        </a:rPr>
                        <a:t>Remember him when he was released from prison</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Memory Work</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Books of the Bible</a:t>
                      </a:r>
                    </a:p>
                    <a:p>
                      <a:pPr marL="0" marR="0" algn="ctr">
                        <a:lnSpc>
                          <a:spcPct val="115000"/>
                        </a:lnSpc>
                        <a:spcBef>
                          <a:spcPts val="0"/>
                        </a:spcBef>
                        <a:spcAft>
                          <a:spcPts val="0"/>
                        </a:spcAft>
                      </a:pPr>
                      <a:r>
                        <a:rPr lang="en-US" sz="1100" dirty="0" smtClean="0">
                          <a:effectLst/>
                          <a:latin typeface="+mn-lt"/>
                          <a:ea typeface="Calibri"/>
                          <a:cs typeface="Times New Roman"/>
                        </a:rPr>
                        <a:t>Deuteronomy 6:5</a:t>
                      </a:r>
                    </a:p>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85">
                <a:tc>
                  <a:txBody>
                    <a:bodyPr/>
                    <a:lstStyle/>
                    <a:p>
                      <a:pPr marL="0" marR="0">
                        <a:lnSpc>
                          <a:spcPct val="115000"/>
                        </a:lnSpc>
                        <a:spcBef>
                          <a:spcPts val="0"/>
                        </a:spcBef>
                        <a:spcAft>
                          <a:spcPts val="0"/>
                        </a:spcAft>
                      </a:pPr>
                      <a:r>
                        <a:rPr lang="en-US" sz="1200" b="1" dirty="0">
                          <a:effectLst/>
                          <a:latin typeface="Calibri"/>
                          <a:ea typeface="Calibri"/>
                          <a:cs typeface="Times New Roman"/>
                        </a:rPr>
                        <a:t>Next Week’s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Pharaoh's Dream</a:t>
                      </a:r>
                    </a:p>
                    <a:p>
                      <a:pPr marL="0" marR="0" algn="ctr">
                        <a:lnSpc>
                          <a:spcPct val="115000"/>
                        </a:lnSpc>
                        <a:spcBef>
                          <a:spcPts val="0"/>
                        </a:spcBef>
                        <a:spcAft>
                          <a:spcPts val="0"/>
                        </a:spcAft>
                      </a:pPr>
                      <a:r>
                        <a:rPr lang="en-US" sz="1100" dirty="0" smtClean="0">
                          <a:effectLst/>
                          <a:latin typeface="Calibri"/>
                          <a:ea typeface="Calibri"/>
                          <a:cs typeface="Times New Roman"/>
                        </a:rPr>
                        <a:t>Genesis</a:t>
                      </a:r>
                      <a:r>
                        <a:rPr lang="en-US" sz="1100" baseline="0" dirty="0" smtClean="0">
                          <a:effectLst/>
                          <a:latin typeface="Calibri"/>
                          <a:ea typeface="Calibri"/>
                          <a:cs typeface="Times New Roman"/>
                        </a:rPr>
                        <a:t> 41</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457200" y="228600"/>
            <a:ext cx="36576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Booneville Church of Christ 4 Year Old Bible Class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Quarter 2, Lesson 5</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4" descr="http://kilwinningoldparish.co.uk/wp-content/uploads/2016/02/children-reading-bible-4127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862" y="1371600"/>
            <a:ext cx="14382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eremy\Documents\My Dropbox\Curriculum\Activity Pages\Y2\Y2Q1P1a_Page_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72" t="13873" r="4872" b="9872"/>
          <a:stretch/>
        </p:blipFill>
        <p:spPr bwMode="auto">
          <a:xfrm>
            <a:off x="4419599" y="1143000"/>
            <a:ext cx="4502243" cy="492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41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45618405"/>
              </p:ext>
            </p:extLst>
          </p:nvPr>
        </p:nvGraphicFramePr>
        <p:xfrm>
          <a:off x="289242" y="2480454"/>
          <a:ext cx="3993516" cy="4047109"/>
        </p:xfrm>
        <a:graphic>
          <a:graphicData uri="http://schemas.openxmlformats.org/drawingml/2006/table">
            <a:tbl>
              <a:tblPr firstRow="1" firstCol="1" bandRow="1"/>
              <a:tblGrid>
                <a:gridCol w="967447"/>
                <a:gridCol w="3026069"/>
              </a:tblGrid>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Today’s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Pharaoh's Dream</a:t>
                      </a:r>
                    </a:p>
                    <a:p>
                      <a:pPr marL="0" marR="0" algn="ctr">
                        <a:lnSpc>
                          <a:spcPct val="115000"/>
                        </a:lnSpc>
                        <a:spcBef>
                          <a:spcPts val="0"/>
                        </a:spcBef>
                        <a:spcAft>
                          <a:spcPts val="0"/>
                        </a:spcAft>
                      </a:pPr>
                      <a:r>
                        <a:rPr lang="en-US" sz="1100" dirty="0" smtClean="0">
                          <a:effectLst/>
                          <a:latin typeface="+mn-lt"/>
                          <a:ea typeface="Calibri"/>
                          <a:cs typeface="Times New Roman"/>
                        </a:rPr>
                        <a:t>Genesis</a:t>
                      </a:r>
                      <a:r>
                        <a:rPr lang="en-US" sz="1100" baseline="0" dirty="0" smtClean="0">
                          <a:effectLst/>
                          <a:latin typeface="+mn-lt"/>
                          <a:ea typeface="Calibri"/>
                          <a:cs typeface="Times New Roman"/>
                        </a:rPr>
                        <a:t> 41</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05">
                <a:tc>
                  <a:txBody>
                    <a:bodyPr/>
                    <a:lstStyle/>
                    <a:p>
                      <a:pPr marL="0" marR="0">
                        <a:lnSpc>
                          <a:spcPct val="115000"/>
                        </a:lnSpc>
                        <a:spcBef>
                          <a:spcPts val="0"/>
                        </a:spcBef>
                        <a:spcAft>
                          <a:spcPts val="0"/>
                        </a:spcAft>
                      </a:pPr>
                      <a:r>
                        <a:rPr lang="en-US" sz="1200" b="1" dirty="0">
                          <a:effectLst/>
                          <a:latin typeface="Calibri"/>
                          <a:ea typeface="Calibri"/>
                          <a:cs typeface="Times New Roman"/>
                        </a:rPr>
                        <a:t>Bible Words We Learned</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i="0" dirty="0" smtClean="0">
                          <a:effectLst/>
                          <a:latin typeface="Calibri"/>
                          <a:ea typeface="Calibri"/>
                          <a:cs typeface="Times New Roman"/>
                        </a:rPr>
                        <a:t>Famine</a:t>
                      </a:r>
                      <a:r>
                        <a:rPr lang="en-US" sz="1100" i="1" dirty="0" smtClean="0">
                          <a:effectLst/>
                          <a:latin typeface="Calibri"/>
                          <a:ea typeface="Calibri"/>
                          <a:cs typeface="Times New Roman"/>
                        </a:rPr>
                        <a:t> – A time of very little food,</a:t>
                      </a:r>
                      <a:r>
                        <a:rPr lang="en-US" sz="1100" i="1" baseline="0" dirty="0" smtClean="0">
                          <a:effectLst/>
                          <a:latin typeface="Calibri"/>
                          <a:ea typeface="Calibri"/>
                          <a:cs typeface="Times New Roman"/>
                        </a:rPr>
                        <a:t> usually due to lack of rain.</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759">
                <a:tc>
                  <a:txBody>
                    <a:bodyPr/>
                    <a:lstStyle/>
                    <a:p>
                      <a:pPr marL="0" marR="0">
                        <a:lnSpc>
                          <a:spcPct val="115000"/>
                        </a:lnSpc>
                        <a:spcBef>
                          <a:spcPts val="0"/>
                        </a:spcBef>
                        <a:spcAft>
                          <a:spcPts val="0"/>
                        </a:spcAft>
                      </a:pPr>
                      <a:r>
                        <a:rPr lang="en-US" sz="1200" b="1" dirty="0">
                          <a:effectLst/>
                          <a:latin typeface="Calibri"/>
                          <a:ea typeface="Calibri"/>
                          <a:cs typeface="Times New Roman"/>
                        </a:rPr>
                        <a:t>Questions for Review</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Did the butler mention Joseph to Pharaoh when he got</a:t>
                      </a:r>
                      <a:r>
                        <a:rPr lang="en-US" sz="1100" i="0" baseline="0" dirty="0" smtClean="0">
                          <a:effectLst/>
                          <a:latin typeface="Calibri"/>
                          <a:ea typeface="Calibri"/>
                          <a:cs typeface="Times New Roman"/>
                        </a:rPr>
                        <a:t> out of jail? </a:t>
                      </a:r>
                      <a:r>
                        <a:rPr lang="en-US" sz="1100" i="1" baseline="0" dirty="0" smtClean="0">
                          <a:effectLst/>
                          <a:latin typeface="Calibri"/>
                          <a:ea typeface="Calibri"/>
                          <a:cs typeface="Times New Roman"/>
                        </a:rPr>
                        <a:t>No, he did not remember Joseph until Pharaoh had strange dreams.</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Retell Pharaoh’s dreams. </a:t>
                      </a:r>
                      <a:r>
                        <a:rPr lang="en-US" sz="1100" i="1" baseline="0" dirty="0" smtClean="0">
                          <a:effectLst/>
                          <a:latin typeface="Calibri"/>
                          <a:ea typeface="Calibri"/>
                          <a:cs typeface="Times New Roman"/>
                        </a:rPr>
                        <a:t>Seven skinny cows ate seven fat cows. Then seven thin ears of grain ate seven fat ears of grain.</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What did the dreams mean? </a:t>
                      </a:r>
                      <a:r>
                        <a:rPr lang="en-US" sz="1100" i="1" baseline="0" dirty="0" smtClean="0">
                          <a:effectLst/>
                          <a:latin typeface="Calibri"/>
                          <a:ea typeface="Calibri"/>
                          <a:cs typeface="Times New Roman"/>
                        </a:rPr>
                        <a:t>There would be 7 years of plenty, then 7 years of famine.</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How did Pharaoh reward Joseph? </a:t>
                      </a:r>
                      <a:r>
                        <a:rPr lang="en-US" sz="1100" i="1" baseline="0" dirty="0" smtClean="0">
                          <a:effectLst/>
                          <a:latin typeface="Calibri"/>
                          <a:ea typeface="Calibri"/>
                          <a:cs typeface="Times New Roman"/>
                        </a:rPr>
                        <a:t>He made him second in command in charge of preparing Egypt for famine. He also gave him a wife.</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Memory Work</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Books of the Bible</a:t>
                      </a:r>
                    </a:p>
                    <a:p>
                      <a:pPr marL="0" marR="0" algn="ctr">
                        <a:lnSpc>
                          <a:spcPct val="115000"/>
                        </a:lnSpc>
                        <a:spcBef>
                          <a:spcPts val="0"/>
                        </a:spcBef>
                        <a:spcAft>
                          <a:spcPts val="0"/>
                        </a:spcAft>
                      </a:pPr>
                      <a:r>
                        <a:rPr lang="en-US" sz="1100" dirty="0" smtClean="0">
                          <a:effectLst/>
                          <a:latin typeface="+mn-lt"/>
                          <a:ea typeface="Calibri"/>
                          <a:cs typeface="Times New Roman"/>
                        </a:rPr>
                        <a:t>Deuteronomy 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85">
                <a:tc>
                  <a:txBody>
                    <a:bodyPr/>
                    <a:lstStyle/>
                    <a:p>
                      <a:pPr marL="0" marR="0">
                        <a:lnSpc>
                          <a:spcPct val="115000"/>
                        </a:lnSpc>
                        <a:spcBef>
                          <a:spcPts val="0"/>
                        </a:spcBef>
                        <a:spcAft>
                          <a:spcPts val="0"/>
                        </a:spcAft>
                      </a:pPr>
                      <a:r>
                        <a:rPr lang="en-US" sz="1200" b="1" dirty="0">
                          <a:effectLst/>
                          <a:latin typeface="Calibri"/>
                          <a:ea typeface="Calibri"/>
                          <a:cs typeface="Times New Roman"/>
                        </a:rPr>
                        <a:t>Next Week’s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Joseph</a:t>
                      </a:r>
                      <a:r>
                        <a:rPr lang="en-US" sz="1100" baseline="0" dirty="0" smtClean="0">
                          <a:effectLst/>
                          <a:latin typeface="Calibri"/>
                          <a:ea typeface="Calibri"/>
                          <a:cs typeface="Times New Roman"/>
                        </a:rPr>
                        <a:t> Prepares for Famine/Jacob’s Family Moves</a:t>
                      </a:r>
                    </a:p>
                    <a:p>
                      <a:pPr marL="0" marR="0" algn="ctr">
                        <a:lnSpc>
                          <a:spcPct val="115000"/>
                        </a:lnSpc>
                        <a:spcBef>
                          <a:spcPts val="0"/>
                        </a:spcBef>
                        <a:spcAft>
                          <a:spcPts val="0"/>
                        </a:spcAft>
                      </a:pPr>
                      <a:r>
                        <a:rPr lang="en-US" sz="1100" baseline="0" dirty="0" smtClean="0">
                          <a:effectLst/>
                          <a:latin typeface="Calibri"/>
                          <a:ea typeface="Calibri"/>
                          <a:cs typeface="Times New Roman"/>
                        </a:rPr>
                        <a:t>Genesis 41-50</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457200" y="228600"/>
            <a:ext cx="36576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Booneville Church of Christ 4 Year Old Bible Class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Quarter 2, Lesson 6</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4" descr="http://kilwinningoldparish.co.uk/wp-content/uploads/2016/02/children-reading-bible-4127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862" y="1371600"/>
            <a:ext cx="14382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eremy\Documents\My Dropbox\Curriculum\Activity Pages\Y2\Y2Q1P1a_Page_1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69" t="14824" r="5576" b="17470"/>
          <a:stretch/>
        </p:blipFill>
        <p:spPr bwMode="auto">
          <a:xfrm>
            <a:off x="4495800" y="1295400"/>
            <a:ext cx="4498768" cy="436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417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75709568"/>
              </p:ext>
            </p:extLst>
          </p:nvPr>
        </p:nvGraphicFramePr>
        <p:xfrm>
          <a:off x="289242" y="2895600"/>
          <a:ext cx="3993516" cy="3275965"/>
        </p:xfrm>
        <a:graphic>
          <a:graphicData uri="http://schemas.openxmlformats.org/drawingml/2006/table">
            <a:tbl>
              <a:tblPr firstRow="1" firstCol="1" bandRow="1"/>
              <a:tblGrid>
                <a:gridCol w="967447"/>
                <a:gridCol w="3026069"/>
              </a:tblGrid>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Today’s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Joseph</a:t>
                      </a:r>
                      <a:r>
                        <a:rPr lang="en-US" sz="1100" baseline="0" dirty="0" smtClean="0">
                          <a:effectLst/>
                          <a:latin typeface="+mn-lt"/>
                          <a:ea typeface="Calibri"/>
                          <a:cs typeface="Times New Roman"/>
                        </a:rPr>
                        <a:t> Prepares for Famine/Jacob’s Family Moves</a:t>
                      </a:r>
                    </a:p>
                    <a:p>
                      <a:pPr marL="0" marR="0" algn="ctr">
                        <a:lnSpc>
                          <a:spcPct val="115000"/>
                        </a:lnSpc>
                        <a:spcBef>
                          <a:spcPts val="0"/>
                        </a:spcBef>
                        <a:spcAft>
                          <a:spcPts val="0"/>
                        </a:spcAft>
                      </a:pPr>
                      <a:r>
                        <a:rPr lang="en-US" sz="1100" baseline="0" dirty="0" smtClean="0">
                          <a:effectLst/>
                          <a:latin typeface="+mn-lt"/>
                          <a:ea typeface="Calibri"/>
                          <a:cs typeface="Times New Roman"/>
                        </a:rPr>
                        <a:t>Genesis 41-50</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05">
                <a:tc>
                  <a:txBody>
                    <a:bodyPr/>
                    <a:lstStyle/>
                    <a:p>
                      <a:pPr marL="0" marR="0">
                        <a:lnSpc>
                          <a:spcPct val="115000"/>
                        </a:lnSpc>
                        <a:spcBef>
                          <a:spcPts val="0"/>
                        </a:spcBef>
                        <a:spcAft>
                          <a:spcPts val="0"/>
                        </a:spcAft>
                      </a:pPr>
                      <a:r>
                        <a:rPr lang="en-US" sz="1200" b="1" dirty="0">
                          <a:effectLst/>
                          <a:latin typeface="Calibri"/>
                          <a:ea typeface="Calibri"/>
                          <a:cs typeface="Times New Roman"/>
                        </a:rPr>
                        <a:t>Bible Words We Learned</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i="0" dirty="0" smtClean="0">
                          <a:effectLst/>
                          <a:latin typeface="Calibri"/>
                          <a:ea typeface="Calibri"/>
                          <a:cs typeface="Times New Roman"/>
                        </a:rPr>
                        <a:t>Famine</a:t>
                      </a:r>
                      <a:r>
                        <a:rPr lang="en-US" sz="1100" i="1" baseline="0" dirty="0" smtClean="0">
                          <a:effectLst/>
                          <a:latin typeface="Calibri"/>
                          <a:ea typeface="Calibri"/>
                          <a:cs typeface="Times New Roman"/>
                        </a:rPr>
                        <a:t> – a time of little food usually due to lack of rain</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759">
                <a:tc>
                  <a:txBody>
                    <a:bodyPr/>
                    <a:lstStyle/>
                    <a:p>
                      <a:pPr marL="0" marR="0">
                        <a:lnSpc>
                          <a:spcPct val="115000"/>
                        </a:lnSpc>
                        <a:spcBef>
                          <a:spcPts val="0"/>
                        </a:spcBef>
                        <a:spcAft>
                          <a:spcPts val="0"/>
                        </a:spcAft>
                      </a:pPr>
                      <a:r>
                        <a:rPr lang="en-US" sz="1200" b="1" dirty="0">
                          <a:effectLst/>
                          <a:latin typeface="Calibri"/>
                          <a:ea typeface="Calibri"/>
                          <a:cs typeface="Times New Roman"/>
                        </a:rPr>
                        <a:t>Questions for Review</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How many years did Joseph</a:t>
                      </a:r>
                      <a:r>
                        <a:rPr lang="en-US" sz="1100" i="0" baseline="0" dirty="0" smtClean="0">
                          <a:effectLst/>
                          <a:latin typeface="Calibri"/>
                          <a:ea typeface="Calibri"/>
                          <a:cs typeface="Times New Roman"/>
                        </a:rPr>
                        <a:t> spend gathering food and grain? </a:t>
                      </a:r>
                      <a:r>
                        <a:rPr lang="en-US" sz="1100" i="1" baseline="0" dirty="0" smtClean="0">
                          <a:effectLst/>
                          <a:latin typeface="Calibri"/>
                          <a:ea typeface="Calibri"/>
                          <a:cs typeface="Times New Roman"/>
                        </a:rPr>
                        <a:t>7 years</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Did the famine only affect Egypt?</a:t>
                      </a:r>
                      <a:r>
                        <a:rPr lang="en-US" sz="1100" i="1" baseline="0" dirty="0" smtClean="0">
                          <a:effectLst/>
                          <a:latin typeface="Calibri"/>
                          <a:ea typeface="Calibri"/>
                          <a:cs typeface="Times New Roman"/>
                        </a:rPr>
                        <a:t> No, it spread to other countries.</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Why did Joseph’s brothers come to Egypt?</a:t>
                      </a:r>
                      <a:r>
                        <a:rPr lang="en-US" sz="1100" i="1" baseline="0" dirty="0" smtClean="0">
                          <a:effectLst/>
                          <a:latin typeface="Calibri"/>
                          <a:ea typeface="Calibri"/>
                          <a:cs typeface="Times New Roman"/>
                        </a:rPr>
                        <a:t> To buy food</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Did Joseph punish his brothers for selling him?</a:t>
                      </a:r>
                      <a:r>
                        <a:rPr lang="en-US" sz="1100" i="0" baseline="0" dirty="0">
                          <a:effectLst/>
                          <a:latin typeface="Calibri"/>
                          <a:ea typeface="Calibri"/>
                          <a:cs typeface="Times New Roman"/>
                        </a:rPr>
                        <a:t> </a:t>
                      </a:r>
                      <a:r>
                        <a:rPr lang="en-US" sz="1100" i="1" baseline="0" dirty="0" smtClean="0">
                          <a:effectLst/>
                          <a:latin typeface="Calibri"/>
                          <a:ea typeface="Calibri"/>
                          <a:cs typeface="Times New Roman"/>
                        </a:rPr>
                        <a:t>No, he forgave them.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Memory Work</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Books of the Bible</a:t>
                      </a:r>
                    </a:p>
                    <a:p>
                      <a:pPr marL="0" marR="0" algn="ctr">
                        <a:lnSpc>
                          <a:spcPct val="115000"/>
                        </a:lnSpc>
                        <a:spcBef>
                          <a:spcPts val="0"/>
                        </a:spcBef>
                        <a:spcAft>
                          <a:spcPts val="0"/>
                        </a:spcAft>
                      </a:pPr>
                      <a:r>
                        <a:rPr lang="en-US" sz="1100" dirty="0" smtClean="0">
                          <a:effectLst/>
                          <a:latin typeface="+mn-lt"/>
                          <a:ea typeface="Calibri"/>
                          <a:cs typeface="Times New Roman"/>
                        </a:rPr>
                        <a:t>Deuteronomy 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85">
                <a:tc>
                  <a:txBody>
                    <a:bodyPr/>
                    <a:lstStyle/>
                    <a:p>
                      <a:pPr marL="0" marR="0">
                        <a:lnSpc>
                          <a:spcPct val="115000"/>
                        </a:lnSpc>
                        <a:spcBef>
                          <a:spcPts val="0"/>
                        </a:spcBef>
                        <a:spcAft>
                          <a:spcPts val="0"/>
                        </a:spcAft>
                      </a:pPr>
                      <a:r>
                        <a:rPr lang="en-US" sz="1200" b="1" dirty="0">
                          <a:effectLst/>
                          <a:latin typeface="Calibri"/>
                          <a:ea typeface="Calibri"/>
                          <a:cs typeface="Times New Roman"/>
                        </a:rPr>
                        <a:t>Next Week’s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Birth of Moses </a:t>
                      </a:r>
                    </a:p>
                    <a:p>
                      <a:pPr marL="0" marR="0" algn="ctr">
                        <a:lnSpc>
                          <a:spcPct val="115000"/>
                        </a:lnSpc>
                        <a:spcBef>
                          <a:spcPts val="0"/>
                        </a:spcBef>
                        <a:spcAft>
                          <a:spcPts val="0"/>
                        </a:spcAft>
                      </a:pPr>
                      <a:r>
                        <a:rPr lang="en-US" sz="1100" dirty="0" smtClean="0">
                          <a:effectLst/>
                          <a:latin typeface="Calibri"/>
                          <a:ea typeface="Calibri"/>
                          <a:cs typeface="Times New Roman"/>
                        </a:rPr>
                        <a:t>Exodus 1,2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457200" y="228600"/>
            <a:ext cx="36576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Booneville Church of Christ 4 Year Old Bible Class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Quarter 2, Lesson 7</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4" descr="http://kilwinningoldparish.co.uk/wp-content/uploads/2016/02/children-reading-bible-4127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862" y="1371600"/>
            <a:ext cx="14382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eremy\Documents\My Dropbox\Curriculum\Activity Pages\Y2\Y2Q1P1a_Page_2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82" b="17198"/>
          <a:stretch/>
        </p:blipFill>
        <p:spPr bwMode="auto">
          <a:xfrm rot="5400000">
            <a:off x="3913593" y="1075999"/>
            <a:ext cx="5696804" cy="476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324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662065415"/>
              </p:ext>
            </p:extLst>
          </p:nvPr>
        </p:nvGraphicFramePr>
        <p:xfrm>
          <a:off x="289242" y="2895600"/>
          <a:ext cx="3993516" cy="3083179"/>
        </p:xfrm>
        <a:graphic>
          <a:graphicData uri="http://schemas.openxmlformats.org/drawingml/2006/table">
            <a:tbl>
              <a:tblPr firstRow="1" firstCol="1" bandRow="1"/>
              <a:tblGrid>
                <a:gridCol w="967447"/>
                <a:gridCol w="3026069"/>
              </a:tblGrid>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Today’s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Birth of Moses </a:t>
                      </a:r>
                    </a:p>
                    <a:p>
                      <a:pPr marL="0" marR="0" algn="ctr">
                        <a:lnSpc>
                          <a:spcPct val="115000"/>
                        </a:lnSpc>
                        <a:spcBef>
                          <a:spcPts val="0"/>
                        </a:spcBef>
                        <a:spcAft>
                          <a:spcPts val="0"/>
                        </a:spcAft>
                      </a:pPr>
                      <a:r>
                        <a:rPr lang="en-US" sz="1100" dirty="0" smtClean="0">
                          <a:effectLst/>
                          <a:latin typeface="+mn-lt"/>
                          <a:ea typeface="Calibri"/>
                          <a:cs typeface="Times New Roman"/>
                        </a:rPr>
                        <a:t>Exodus 1,2</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05">
                <a:tc>
                  <a:txBody>
                    <a:bodyPr/>
                    <a:lstStyle/>
                    <a:p>
                      <a:pPr marL="0" marR="0">
                        <a:lnSpc>
                          <a:spcPct val="115000"/>
                        </a:lnSpc>
                        <a:spcBef>
                          <a:spcPts val="0"/>
                        </a:spcBef>
                        <a:spcAft>
                          <a:spcPts val="0"/>
                        </a:spcAft>
                      </a:pPr>
                      <a:r>
                        <a:rPr lang="en-US" sz="1200" b="1" dirty="0">
                          <a:effectLst/>
                          <a:latin typeface="Calibri"/>
                          <a:ea typeface="Calibri"/>
                          <a:cs typeface="Times New Roman"/>
                        </a:rPr>
                        <a:t>Bible Words We Learned</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i="0" dirty="0" smtClean="0">
                          <a:effectLst/>
                          <a:latin typeface="Calibri"/>
                          <a:ea typeface="Calibri"/>
                          <a:cs typeface="Times New Roman"/>
                        </a:rPr>
                        <a:t>Midwife</a:t>
                      </a:r>
                      <a:r>
                        <a:rPr lang="en-US" sz="1100" i="1" dirty="0" smtClean="0">
                          <a:effectLst/>
                          <a:latin typeface="Calibri"/>
                          <a:ea typeface="Calibri"/>
                          <a:cs typeface="Times New Roman"/>
                        </a:rPr>
                        <a:t> – a woman who delivered babies</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759">
                <a:tc>
                  <a:txBody>
                    <a:bodyPr/>
                    <a:lstStyle/>
                    <a:p>
                      <a:pPr marL="0" marR="0">
                        <a:lnSpc>
                          <a:spcPct val="115000"/>
                        </a:lnSpc>
                        <a:spcBef>
                          <a:spcPts val="0"/>
                        </a:spcBef>
                        <a:spcAft>
                          <a:spcPts val="0"/>
                        </a:spcAft>
                      </a:pPr>
                      <a:r>
                        <a:rPr lang="en-US" sz="1200" b="1" dirty="0">
                          <a:effectLst/>
                          <a:latin typeface="Calibri"/>
                          <a:ea typeface="Calibri"/>
                          <a:cs typeface="Times New Roman"/>
                        </a:rPr>
                        <a:t>Questions for Review</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What did Pharaoh want done to the Hebrew</a:t>
                      </a:r>
                      <a:r>
                        <a:rPr lang="en-US" sz="1100" i="0" baseline="0" dirty="0" smtClean="0">
                          <a:effectLst/>
                          <a:latin typeface="Calibri"/>
                          <a:ea typeface="Calibri"/>
                          <a:cs typeface="Times New Roman"/>
                        </a:rPr>
                        <a:t> boy babies? </a:t>
                      </a:r>
                      <a:r>
                        <a:rPr lang="en-US" sz="1100" i="1" baseline="0" dirty="0" smtClean="0">
                          <a:effectLst/>
                          <a:latin typeface="Calibri"/>
                          <a:ea typeface="Calibri"/>
                          <a:cs typeface="Times New Roman"/>
                        </a:rPr>
                        <a:t>He wanted them to be killed.</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What was Moses hidden in? </a:t>
                      </a:r>
                      <a:r>
                        <a:rPr lang="en-US" sz="1100" i="1" baseline="0" dirty="0" smtClean="0">
                          <a:effectLst/>
                          <a:latin typeface="Calibri"/>
                          <a:ea typeface="Calibri"/>
                          <a:cs typeface="Times New Roman"/>
                        </a:rPr>
                        <a:t>A basket placed in the Nile River?</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Who found Moses? </a:t>
                      </a:r>
                      <a:r>
                        <a:rPr lang="en-US" sz="1100" i="1" baseline="0" dirty="0" smtClean="0">
                          <a:effectLst/>
                          <a:latin typeface="Calibri"/>
                          <a:ea typeface="Calibri"/>
                          <a:cs typeface="Times New Roman"/>
                        </a:rPr>
                        <a:t>Pharaoh’s daughter</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After he was older, where did Moses grow up? </a:t>
                      </a:r>
                      <a:r>
                        <a:rPr lang="en-US" sz="1100" i="1" baseline="0" dirty="0" smtClean="0">
                          <a:effectLst/>
                          <a:latin typeface="Calibri"/>
                          <a:ea typeface="Calibri"/>
                          <a:cs typeface="Times New Roman"/>
                        </a:rPr>
                        <a:t>In Pharaoh’s palace, as the son of the princess.</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Memory Work</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Books of the Bible</a:t>
                      </a:r>
                    </a:p>
                    <a:p>
                      <a:pPr marL="0" marR="0" algn="ctr">
                        <a:lnSpc>
                          <a:spcPct val="115000"/>
                        </a:lnSpc>
                        <a:spcBef>
                          <a:spcPts val="0"/>
                        </a:spcBef>
                        <a:spcAft>
                          <a:spcPts val="0"/>
                        </a:spcAft>
                      </a:pPr>
                      <a:r>
                        <a:rPr lang="en-US" sz="1100" dirty="0" smtClean="0">
                          <a:effectLst/>
                          <a:latin typeface="+mn-lt"/>
                          <a:ea typeface="Calibri"/>
                          <a:cs typeface="Times New Roman"/>
                        </a:rPr>
                        <a:t>Deuteronomy 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85">
                <a:tc>
                  <a:txBody>
                    <a:bodyPr/>
                    <a:lstStyle/>
                    <a:p>
                      <a:pPr marL="0" marR="0">
                        <a:lnSpc>
                          <a:spcPct val="115000"/>
                        </a:lnSpc>
                        <a:spcBef>
                          <a:spcPts val="0"/>
                        </a:spcBef>
                        <a:spcAft>
                          <a:spcPts val="0"/>
                        </a:spcAft>
                      </a:pPr>
                      <a:r>
                        <a:rPr lang="en-US" sz="1200" b="1" dirty="0">
                          <a:effectLst/>
                          <a:latin typeface="Calibri"/>
                          <a:ea typeface="Calibri"/>
                          <a:cs typeface="Times New Roman"/>
                        </a:rPr>
                        <a:t>Next Week’s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Burning Bush</a:t>
                      </a:r>
                    </a:p>
                    <a:p>
                      <a:pPr marL="0" marR="0" algn="ctr">
                        <a:lnSpc>
                          <a:spcPct val="115000"/>
                        </a:lnSpc>
                        <a:spcBef>
                          <a:spcPts val="0"/>
                        </a:spcBef>
                        <a:spcAft>
                          <a:spcPts val="0"/>
                        </a:spcAft>
                      </a:pPr>
                      <a:r>
                        <a:rPr lang="en-US" sz="1100" dirty="0" smtClean="0">
                          <a:effectLst/>
                          <a:latin typeface="Calibri"/>
                          <a:ea typeface="Calibri"/>
                          <a:cs typeface="Times New Roman"/>
                        </a:rPr>
                        <a:t>Exodus</a:t>
                      </a:r>
                      <a:r>
                        <a:rPr lang="en-US" sz="1100" baseline="0" dirty="0" smtClean="0">
                          <a:effectLst/>
                          <a:latin typeface="Calibri"/>
                          <a:ea typeface="Calibri"/>
                          <a:cs typeface="Times New Roman"/>
                        </a:rPr>
                        <a:t> 2:11- 4:23</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457200" y="228600"/>
            <a:ext cx="36576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Booneville Church of Christ 4 Year Old Bible Class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Quarter 2, Lesson 8</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4" descr="http://kilwinningoldparish.co.uk/wp-content/uploads/2016/02/children-reading-bible-4127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862" y="1371600"/>
            <a:ext cx="14382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eremy\Documents\My Dropbox\Curriculum\Activity Pages\Y2\Y2Q1P2a_page_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3" t="19166" r="5047" b="15909"/>
          <a:stretch/>
        </p:blipFill>
        <p:spPr bwMode="auto">
          <a:xfrm>
            <a:off x="4343400" y="1552039"/>
            <a:ext cx="4620904" cy="423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698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04803191"/>
              </p:ext>
            </p:extLst>
          </p:nvPr>
        </p:nvGraphicFramePr>
        <p:xfrm>
          <a:off x="289242" y="2895600"/>
          <a:ext cx="3993516" cy="2996946"/>
        </p:xfrm>
        <a:graphic>
          <a:graphicData uri="http://schemas.openxmlformats.org/drawingml/2006/table">
            <a:tbl>
              <a:tblPr firstRow="1" firstCol="1" bandRow="1"/>
              <a:tblGrid>
                <a:gridCol w="967447"/>
                <a:gridCol w="3026069"/>
              </a:tblGrid>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Today’s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Burning Bush</a:t>
                      </a:r>
                    </a:p>
                    <a:p>
                      <a:pPr marL="0" marR="0" algn="ctr">
                        <a:lnSpc>
                          <a:spcPct val="115000"/>
                        </a:lnSpc>
                        <a:spcBef>
                          <a:spcPts val="0"/>
                        </a:spcBef>
                        <a:spcAft>
                          <a:spcPts val="0"/>
                        </a:spcAft>
                      </a:pPr>
                      <a:r>
                        <a:rPr lang="en-US" sz="1100" dirty="0" smtClean="0">
                          <a:effectLst/>
                          <a:latin typeface="+mn-lt"/>
                          <a:ea typeface="Calibri"/>
                          <a:cs typeface="Times New Roman"/>
                        </a:rPr>
                        <a:t>Exodus</a:t>
                      </a:r>
                      <a:r>
                        <a:rPr lang="en-US" sz="1100" baseline="0" dirty="0" smtClean="0">
                          <a:effectLst/>
                          <a:latin typeface="+mn-lt"/>
                          <a:ea typeface="Calibri"/>
                          <a:cs typeface="Times New Roman"/>
                        </a:rPr>
                        <a:t> 2:11- 4:23</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759">
                <a:tc>
                  <a:txBody>
                    <a:bodyPr/>
                    <a:lstStyle/>
                    <a:p>
                      <a:pPr marL="0" marR="0">
                        <a:lnSpc>
                          <a:spcPct val="115000"/>
                        </a:lnSpc>
                        <a:spcBef>
                          <a:spcPts val="0"/>
                        </a:spcBef>
                        <a:spcAft>
                          <a:spcPts val="0"/>
                        </a:spcAft>
                      </a:pPr>
                      <a:r>
                        <a:rPr lang="en-US" sz="1200" b="1" dirty="0">
                          <a:effectLst/>
                          <a:latin typeface="Calibri"/>
                          <a:ea typeface="Calibri"/>
                          <a:cs typeface="Times New Roman"/>
                        </a:rPr>
                        <a:t>Questions for Review</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buAutoNum type="arabicParenBoth"/>
                      </a:pPr>
                      <a:r>
                        <a:rPr lang="en-US" sz="1100" i="0" dirty="0" smtClean="0">
                          <a:effectLst/>
                          <a:latin typeface="Calibri"/>
                          <a:ea typeface="Calibri"/>
                          <a:cs typeface="Times New Roman"/>
                        </a:rPr>
                        <a:t>Why did Moses leave Egypt? </a:t>
                      </a:r>
                      <a:r>
                        <a:rPr lang="en-US" sz="1100" i="1" dirty="0" smtClean="0">
                          <a:effectLst/>
                          <a:latin typeface="Calibri"/>
                          <a:ea typeface="Calibri"/>
                          <a:cs typeface="Times New Roman"/>
                        </a:rPr>
                        <a:t>Pharaoh</a:t>
                      </a:r>
                      <a:r>
                        <a:rPr lang="en-US" sz="1100" i="1" baseline="0" dirty="0" smtClean="0">
                          <a:effectLst/>
                          <a:latin typeface="Calibri"/>
                          <a:ea typeface="Calibri"/>
                          <a:cs typeface="Times New Roman"/>
                        </a:rPr>
                        <a:t> wanted to kill Moses because Moses killed an Egyptian who was mistreating a Hebrew.</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Where did Moses go? </a:t>
                      </a:r>
                      <a:r>
                        <a:rPr lang="en-US" sz="1100" i="1" baseline="0" dirty="0" smtClean="0">
                          <a:effectLst/>
                          <a:latin typeface="Calibri"/>
                          <a:ea typeface="Calibri"/>
                          <a:cs typeface="Times New Roman"/>
                        </a:rPr>
                        <a:t>The desert of Midian</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What was Moses new job? </a:t>
                      </a:r>
                      <a:r>
                        <a:rPr lang="en-US" sz="1100" i="1" baseline="0" dirty="0" smtClean="0">
                          <a:effectLst/>
                          <a:latin typeface="Calibri"/>
                          <a:ea typeface="Calibri"/>
                          <a:cs typeface="Times New Roman"/>
                        </a:rPr>
                        <a:t>A shepherd</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From what did God speak to Moses? </a:t>
                      </a:r>
                      <a:r>
                        <a:rPr lang="en-US" sz="1100" i="1" baseline="0" dirty="0" smtClean="0">
                          <a:effectLst/>
                          <a:latin typeface="Calibri"/>
                          <a:ea typeface="Calibri"/>
                          <a:cs typeface="Times New Roman"/>
                        </a:rPr>
                        <a:t>A burning bush</a:t>
                      </a:r>
                    </a:p>
                    <a:p>
                      <a:pPr marL="228600" marR="0" indent="-228600">
                        <a:lnSpc>
                          <a:spcPct val="115000"/>
                        </a:lnSpc>
                        <a:spcBef>
                          <a:spcPts val="0"/>
                        </a:spcBef>
                        <a:spcAft>
                          <a:spcPts val="0"/>
                        </a:spcAft>
                        <a:buAutoNum type="arabicParenBoth"/>
                      </a:pPr>
                      <a:r>
                        <a:rPr lang="en-US" sz="1100" i="0" baseline="0" dirty="0" smtClean="0">
                          <a:effectLst/>
                          <a:latin typeface="Calibri"/>
                          <a:ea typeface="Calibri"/>
                          <a:cs typeface="Times New Roman"/>
                        </a:rPr>
                        <a:t>What did God want Moses to do? </a:t>
                      </a:r>
                      <a:r>
                        <a:rPr lang="en-US" sz="1100" i="1" baseline="0" dirty="0" smtClean="0">
                          <a:effectLst/>
                          <a:latin typeface="Calibri"/>
                          <a:ea typeface="Calibri"/>
                          <a:cs typeface="Times New Roman"/>
                        </a:rPr>
                        <a:t>Go to Egypt and tell Pharaoh to let His people go.</a:t>
                      </a:r>
                      <a:endParaRPr lang="en-U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marL="0" marR="0">
                        <a:lnSpc>
                          <a:spcPct val="115000"/>
                        </a:lnSpc>
                        <a:spcBef>
                          <a:spcPts val="0"/>
                        </a:spcBef>
                        <a:spcAft>
                          <a:spcPts val="0"/>
                        </a:spcAft>
                      </a:pPr>
                      <a:r>
                        <a:rPr lang="en-US" sz="1200" b="1" dirty="0">
                          <a:effectLst/>
                          <a:latin typeface="Calibri"/>
                          <a:ea typeface="Calibri"/>
                          <a:cs typeface="Times New Roman"/>
                        </a:rPr>
                        <a:t>Memory Work</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mn-lt"/>
                          <a:ea typeface="Calibri"/>
                          <a:cs typeface="Times New Roman"/>
                        </a:rPr>
                        <a:t>Books of the Bible</a:t>
                      </a:r>
                    </a:p>
                    <a:p>
                      <a:pPr marL="0" marR="0" algn="ctr">
                        <a:lnSpc>
                          <a:spcPct val="115000"/>
                        </a:lnSpc>
                        <a:spcBef>
                          <a:spcPts val="0"/>
                        </a:spcBef>
                        <a:spcAft>
                          <a:spcPts val="0"/>
                        </a:spcAft>
                      </a:pPr>
                      <a:r>
                        <a:rPr lang="en-US" sz="1100" dirty="0" smtClean="0">
                          <a:effectLst/>
                          <a:latin typeface="+mn-lt"/>
                          <a:ea typeface="Calibri"/>
                          <a:cs typeface="Times New Roman"/>
                        </a:rPr>
                        <a:t>Deuteronomy 6:5</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85">
                <a:tc>
                  <a:txBody>
                    <a:bodyPr/>
                    <a:lstStyle/>
                    <a:p>
                      <a:pPr marL="0" marR="0">
                        <a:lnSpc>
                          <a:spcPct val="115000"/>
                        </a:lnSpc>
                        <a:spcBef>
                          <a:spcPts val="0"/>
                        </a:spcBef>
                        <a:spcAft>
                          <a:spcPts val="0"/>
                        </a:spcAft>
                      </a:pPr>
                      <a:r>
                        <a:rPr lang="en-US" sz="1200" b="1" dirty="0">
                          <a:effectLst/>
                          <a:latin typeface="Calibri"/>
                          <a:ea typeface="Calibri"/>
                          <a:cs typeface="Times New Roman"/>
                        </a:rPr>
                        <a:t>Next Week’s Lesson</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Plagues 1-9</a:t>
                      </a:r>
                    </a:p>
                    <a:p>
                      <a:pPr marL="0" marR="0" algn="ctr">
                        <a:lnSpc>
                          <a:spcPct val="115000"/>
                        </a:lnSpc>
                        <a:spcBef>
                          <a:spcPts val="0"/>
                        </a:spcBef>
                        <a:spcAft>
                          <a:spcPts val="0"/>
                        </a:spcAft>
                      </a:pPr>
                      <a:r>
                        <a:rPr lang="en-US" sz="1100" dirty="0" smtClean="0">
                          <a:effectLst/>
                          <a:latin typeface="Calibri"/>
                          <a:ea typeface="Calibri"/>
                          <a:cs typeface="Times New Roman"/>
                        </a:rPr>
                        <a:t>Exodus 4;27-11:10</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457200" y="228600"/>
            <a:ext cx="36576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Booneville Church of Christ 4 Year Old Bible Class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Quarter 2, Lesson 9</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4" descr="http://kilwinningoldparish.co.uk/wp-content/uploads/2016/02/children-reading-bible-4127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862" y="1371600"/>
            <a:ext cx="14382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eremy\Documents\My Dropbox\Curriculum\Activity Pages\Y2\Y2Q1P2a_Page_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46" t="18181" r="5400" b="14485"/>
          <a:stretch/>
        </p:blipFill>
        <p:spPr bwMode="auto">
          <a:xfrm>
            <a:off x="4495800" y="1552039"/>
            <a:ext cx="4419829" cy="426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069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7509</TotalTime>
  <Words>1557</Words>
  <Application>Microsoft Office PowerPoint</Application>
  <PresentationFormat>On-screen Show (4:3)</PresentationFormat>
  <Paragraphs>219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Laptop</dc:creator>
  <cp:lastModifiedBy>Studio Laptop</cp:lastModifiedBy>
  <cp:revision>53</cp:revision>
  <cp:lastPrinted>2017-11-04T21:04:15Z</cp:lastPrinted>
  <dcterms:created xsi:type="dcterms:W3CDTF">2017-06-29T21:33:20Z</dcterms:created>
  <dcterms:modified xsi:type="dcterms:W3CDTF">2018-02-04T02:34:28Z</dcterms:modified>
</cp:coreProperties>
</file>